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Override PartName="/ppt/notesSlides/notesSlide45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34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31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notesSlides/notesSlide39.xml" ContentType="application/vnd.openxmlformats-officedocument.presentationml.notesSlide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notesSlides/notesSlide33.xml" ContentType="application/vnd.openxmlformats-officedocument.presentationml.notesSlide+xml"/>
  <Override PartName="/ppt/charts/chart30.xml" ContentType="application/vnd.openxmlformats-officedocument.drawingml.char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notesSlides/notesSlide37.xml" ContentType="application/vnd.openxmlformats-officedocument.presentationml.notesSlide+xml"/>
  <Override PartName="/ppt/charts/chart3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0"/>
  </p:notesMasterIdLst>
  <p:sldIdLst>
    <p:sldId id="257" r:id="rId2"/>
    <p:sldId id="307" r:id="rId3"/>
    <p:sldId id="305" r:id="rId4"/>
    <p:sldId id="306" r:id="rId5"/>
    <p:sldId id="304" r:id="rId6"/>
    <p:sldId id="303" r:id="rId7"/>
    <p:sldId id="297" r:id="rId8"/>
    <p:sldId id="260" r:id="rId9"/>
    <p:sldId id="261" r:id="rId10"/>
    <p:sldId id="262" r:id="rId11"/>
    <p:sldId id="263" r:id="rId12"/>
    <p:sldId id="264" r:id="rId13"/>
    <p:sldId id="298" r:id="rId14"/>
    <p:sldId id="265" r:id="rId15"/>
    <p:sldId id="299" r:id="rId16"/>
    <p:sldId id="266" r:id="rId17"/>
    <p:sldId id="267" r:id="rId18"/>
    <p:sldId id="268" r:id="rId19"/>
    <p:sldId id="270" r:id="rId20"/>
    <p:sldId id="300" r:id="rId21"/>
    <p:sldId id="269" r:id="rId22"/>
    <p:sldId id="271" r:id="rId23"/>
    <p:sldId id="273" r:id="rId24"/>
    <p:sldId id="274" r:id="rId25"/>
    <p:sldId id="275" r:id="rId26"/>
    <p:sldId id="276" r:id="rId27"/>
    <p:sldId id="277" r:id="rId28"/>
    <p:sldId id="278" r:id="rId29"/>
    <p:sldId id="272" r:id="rId30"/>
    <p:sldId id="279" r:id="rId31"/>
    <p:sldId id="280" r:id="rId32"/>
    <p:sldId id="301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302" r:id="rId43"/>
    <p:sldId id="290" r:id="rId44"/>
    <p:sldId id="291" r:id="rId45"/>
    <p:sldId id="292" r:id="rId46"/>
    <p:sldId id="293" r:id="rId47"/>
    <p:sldId id="294" r:id="rId48"/>
    <p:sldId id="295" r:id="rId49"/>
  </p:sldIdLst>
  <p:sldSz cx="13322300" cy="72009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8" y="-270"/>
      </p:cViewPr>
      <p:guideLst>
        <p:guide orient="horz" pos="2268"/>
        <p:guide pos="41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sz="2160" b="1" i="0" u="none" strike="noStrike" baseline="0" dirty="0" smtClean="0"/>
              <a:t>CONSIDERAS QUE LAS AGRESIONES Y LOS CONFLICTOS EN TU LICEO SON PROBLEMAS... 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a) Muy frecuentes.</c:v>
                </c:pt>
                <c:pt idx="1">
                  <c:v>b) Bastante frecuentes.</c:v>
                </c:pt>
                <c:pt idx="2">
                  <c:v>c) Relativamente frecuentes.</c:v>
                </c:pt>
                <c:pt idx="3">
                  <c:v>d) Poco frecuentes.</c:v>
                </c:pt>
                <c:pt idx="4">
                  <c:v>e) Nada frecuentes.</c:v>
                </c:pt>
              </c:strCache>
            </c:strRef>
          </c:cat>
          <c:val>
            <c:numRef>
              <c:f>Hoja1!$B$2:$B$6</c:f>
              <c:numCache>
                <c:formatCode>0</c:formatCode>
                <c:ptCount val="5"/>
                <c:pt idx="0">
                  <c:v>10.344827586206897</c:v>
                </c:pt>
                <c:pt idx="1">
                  <c:v>19.827586206896555</c:v>
                </c:pt>
                <c:pt idx="2">
                  <c:v>34.482758620689658</c:v>
                </c:pt>
                <c:pt idx="3">
                  <c:v>31.03448275862069</c:v>
                </c:pt>
                <c:pt idx="4">
                  <c:v>4.3103448275861966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a) Muy frecuentes.</c:v>
                </c:pt>
                <c:pt idx="1">
                  <c:v>b) Bastante frecuentes.</c:v>
                </c:pt>
                <c:pt idx="2">
                  <c:v>c) Relativamente frecuentes.</c:v>
                </c:pt>
                <c:pt idx="3">
                  <c:v>d) Poco frecuentes.</c:v>
                </c:pt>
                <c:pt idx="4">
                  <c:v>e) Nada frecuentes.</c:v>
                </c:pt>
              </c:strCache>
            </c:strRef>
          </c:cat>
          <c:val>
            <c:numRef>
              <c:f>Hoja1!$C$2:$C$6</c:f>
              <c:numCache>
                <c:formatCode>0</c:formatCode>
                <c:ptCount val="5"/>
                <c:pt idx="0">
                  <c:v>21.333333333333282</c:v>
                </c:pt>
                <c:pt idx="1">
                  <c:v>16</c:v>
                </c:pt>
                <c:pt idx="2">
                  <c:v>26.666666666666668</c:v>
                </c:pt>
                <c:pt idx="3">
                  <c:v>29.333333333333282</c:v>
                </c:pt>
                <c:pt idx="4">
                  <c:v>6.666666666666667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a) Muy frecuentes.</c:v>
                </c:pt>
                <c:pt idx="1">
                  <c:v>b) Bastante frecuentes.</c:v>
                </c:pt>
                <c:pt idx="2">
                  <c:v>c) Relativamente frecuentes.</c:v>
                </c:pt>
                <c:pt idx="3">
                  <c:v>d) Poco frecuentes.</c:v>
                </c:pt>
                <c:pt idx="4">
                  <c:v>e) Nada frecuentes.</c:v>
                </c:pt>
              </c:strCache>
            </c:strRef>
          </c:cat>
          <c:val>
            <c:numRef>
              <c:f>Hoja1!$D$2:$D$6</c:f>
              <c:numCache>
                <c:formatCode>0</c:formatCode>
                <c:ptCount val="5"/>
                <c:pt idx="0">
                  <c:v>11.811023622047244</c:v>
                </c:pt>
                <c:pt idx="1">
                  <c:v>7.8740157480314856</c:v>
                </c:pt>
                <c:pt idx="2">
                  <c:v>30.708661417322826</c:v>
                </c:pt>
                <c:pt idx="3">
                  <c:v>46.45669291338583</c:v>
                </c:pt>
                <c:pt idx="4">
                  <c:v>3.1496062992125986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a) Muy frecuentes.</c:v>
                </c:pt>
                <c:pt idx="1">
                  <c:v>b) Bastante frecuentes.</c:v>
                </c:pt>
                <c:pt idx="2">
                  <c:v>c) Relativamente frecuentes.</c:v>
                </c:pt>
                <c:pt idx="3">
                  <c:v>d) Poco frecuentes.</c:v>
                </c:pt>
                <c:pt idx="4">
                  <c:v>e) Nada frecuentes.</c:v>
                </c:pt>
              </c:strCache>
            </c:strRef>
          </c:cat>
          <c:val>
            <c:numRef>
              <c:f>Hoja1!$E$2:$E$6</c:f>
              <c:numCache>
                <c:formatCode>0</c:formatCode>
                <c:ptCount val="5"/>
                <c:pt idx="0">
                  <c:v>21.333333333333282</c:v>
                </c:pt>
                <c:pt idx="1">
                  <c:v>22.666666666666668</c:v>
                </c:pt>
                <c:pt idx="2">
                  <c:v>28</c:v>
                </c:pt>
                <c:pt idx="3">
                  <c:v>28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shape val="box"/>
        <c:axId val="99894400"/>
        <c:axId val="99895936"/>
        <c:axId val="0"/>
      </c:bar3DChart>
      <c:catAx>
        <c:axId val="998944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99895936"/>
        <c:crosses val="autoZero"/>
        <c:auto val="1"/>
        <c:lblAlgn val="ctr"/>
        <c:lblOffset val="100"/>
      </c:catAx>
      <c:valAx>
        <c:axId val="99895936"/>
        <c:scaling>
          <c:orientation val="minMax"/>
        </c:scaling>
        <c:delete val="1"/>
        <c:axPos val="l"/>
        <c:numFmt formatCode="0" sourceLinked="1"/>
        <c:majorTickMark val="none"/>
        <c:tickLblPos val="none"/>
        <c:crossAx val="9989440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CONSIDERAS QUE LAS POSIBLES SOLUCIONES A LOS PROBLEMAS DE CONVIVENCIA SERÍAN... 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Hoja1!$A$2:$A$9</c:f>
              <c:strCache>
                <c:ptCount val="8"/>
                <c:pt idx="0">
                  <c:v>a) Trabajar los temas de convivencia en todo el Liceo.</c:v>
                </c:pt>
                <c:pt idx="1">
                  <c:v>b) Hacer que todos los profesores apliquen por igual las normas de convivencia.</c:v>
                </c:pt>
                <c:pt idx="2">
                  <c:v>c) Favorecer una mayor participación de los estuduantes en la resolución de los problemas.</c:v>
                </c:pt>
                <c:pt idx="3">
                  <c:v>d) Poner aparte a los estudiantes que se portan mal en clase de manera habitual.</c:v>
                </c:pt>
                <c:pt idx="4">
                  <c:v>e) Hacer que los profesores y profesoras apliquen sanciones estrictas.</c:v>
                </c:pt>
                <c:pt idx="5">
                  <c:v>f) Favorecer una mayor participación de las familias en la resolución de los problemas.</c:v>
                </c:pt>
                <c:pt idx="6">
                  <c:v>g) No hay solución posible para los conflictos de convivencia.</c:v>
                </c:pt>
                <c:pt idx="7">
                  <c:v>       h) Otros</c:v>
                </c:pt>
              </c:strCache>
            </c:strRef>
          </c:cat>
          <c:val>
            <c:numRef>
              <c:f>Hoja1!$B$2:$B$9</c:f>
              <c:numCache>
                <c:formatCode>0</c:formatCode>
                <c:ptCount val="8"/>
                <c:pt idx="0">
                  <c:v>28.865979381443289</c:v>
                </c:pt>
                <c:pt idx="1">
                  <c:v>15.979381443298969</c:v>
                </c:pt>
                <c:pt idx="2">
                  <c:v>19.587628865979372</c:v>
                </c:pt>
                <c:pt idx="3">
                  <c:v>10.309278350515465</c:v>
                </c:pt>
                <c:pt idx="4">
                  <c:v>9.2783505154639201</c:v>
                </c:pt>
                <c:pt idx="5">
                  <c:v>5.1546391752577305</c:v>
                </c:pt>
                <c:pt idx="6">
                  <c:v>2.5773195876288661</c:v>
                </c:pt>
                <c:pt idx="7">
                  <c:v>8.2474226804123614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Hoja1!$A$2:$A$9</c:f>
              <c:strCache>
                <c:ptCount val="8"/>
                <c:pt idx="0">
                  <c:v>a) Trabajar los temas de convivencia en todo el Liceo.</c:v>
                </c:pt>
                <c:pt idx="1">
                  <c:v>b) Hacer que todos los profesores apliquen por igual las normas de convivencia.</c:v>
                </c:pt>
                <c:pt idx="2">
                  <c:v>c) Favorecer una mayor participación de los estuduantes en la resolución de los problemas.</c:v>
                </c:pt>
                <c:pt idx="3">
                  <c:v>d) Poner aparte a los estudiantes que se portan mal en clase de manera habitual.</c:v>
                </c:pt>
                <c:pt idx="4">
                  <c:v>e) Hacer que los profesores y profesoras apliquen sanciones estrictas.</c:v>
                </c:pt>
                <c:pt idx="5">
                  <c:v>f) Favorecer una mayor participación de las familias en la resolución de los problemas.</c:v>
                </c:pt>
                <c:pt idx="6">
                  <c:v>g) No hay solución posible para los conflictos de convivencia.</c:v>
                </c:pt>
                <c:pt idx="7">
                  <c:v>       h) Otros</c:v>
                </c:pt>
              </c:strCache>
            </c:strRef>
          </c:cat>
          <c:val>
            <c:numRef>
              <c:f>Hoja1!$C$2:$C$9</c:f>
              <c:numCache>
                <c:formatCode>0</c:formatCode>
                <c:ptCount val="8"/>
                <c:pt idx="0">
                  <c:v>20.187793427230048</c:v>
                </c:pt>
                <c:pt idx="1">
                  <c:v>17.840375586854471</c:v>
                </c:pt>
                <c:pt idx="2">
                  <c:v>21.5962441314554</c:v>
                </c:pt>
                <c:pt idx="3">
                  <c:v>13.615023474178399</c:v>
                </c:pt>
                <c:pt idx="4">
                  <c:v>12.206572769953048</c:v>
                </c:pt>
                <c:pt idx="5">
                  <c:v>6.5727699530516466</c:v>
                </c:pt>
                <c:pt idx="6">
                  <c:v>7.042253521126761</c:v>
                </c:pt>
                <c:pt idx="7">
                  <c:v>0.93896713615023453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Hoja1!$A$2:$A$9</c:f>
              <c:strCache>
                <c:ptCount val="8"/>
                <c:pt idx="0">
                  <c:v>a) Trabajar los temas de convivencia en todo el Liceo.</c:v>
                </c:pt>
                <c:pt idx="1">
                  <c:v>b) Hacer que todos los profesores apliquen por igual las normas de convivencia.</c:v>
                </c:pt>
                <c:pt idx="2">
                  <c:v>c) Favorecer una mayor participación de los estuduantes en la resolución de los problemas.</c:v>
                </c:pt>
                <c:pt idx="3">
                  <c:v>d) Poner aparte a los estudiantes que se portan mal en clase de manera habitual.</c:v>
                </c:pt>
                <c:pt idx="4">
                  <c:v>e) Hacer que los profesores y profesoras apliquen sanciones estrictas.</c:v>
                </c:pt>
                <c:pt idx="5">
                  <c:v>f) Favorecer una mayor participación de las familias en la resolución de los problemas.</c:v>
                </c:pt>
                <c:pt idx="6">
                  <c:v>g) No hay solución posible para los conflictos de convivencia.</c:v>
                </c:pt>
                <c:pt idx="7">
                  <c:v>       h) Otros</c:v>
                </c:pt>
              </c:strCache>
            </c:strRef>
          </c:cat>
          <c:val>
            <c:numRef>
              <c:f>Hoja1!$D$2:$D$9</c:f>
              <c:numCache>
                <c:formatCode>0</c:formatCode>
                <c:ptCount val="8"/>
                <c:pt idx="0">
                  <c:v>11.678832116788326</c:v>
                </c:pt>
                <c:pt idx="1">
                  <c:v>18.248175182481752</c:v>
                </c:pt>
                <c:pt idx="2">
                  <c:v>18.248175182481752</c:v>
                </c:pt>
                <c:pt idx="3">
                  <c:v>13.138686131386862</c:v>
                </c:pt>
                <c:pt idx="4">
                  <c:v>5.8394160583941614</c:v>
                </c:pt>
                <c:pt idx="5">
                  <c:v>8.7591240875912408</c:v>
                </c:pt>
                <c:pt idx="6">
                  <c:v>13.138686131386862</c:v>
                </c:pt>
                <c:pt idx="7">
                  <c:v>10.948905109489051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Hoja1!$A$2:$A$9</c:f>
              <c:strCache>
                <c:ptCount val="8"/>
                <c:pt idx="0">
                  <c:v>a) Trabajar los temas de convivencia en todo el Liceo.</c:v>
                </c:pt>
                <c:pt idx="1">
                  <c:v>b) Hacer que todos los profesores apliquen por igual las normas de convivencia.</c:v>
                </c:pt>
                <c:pt idx="2">
                  <c:v>c) Favorecer una mayor participación de los estuduantes en la resolución de los problemas.</c:v>
                </c:pt>
                <c:pt idx="3">
                  <c:v>d) Poner aparte a los estudiantes que se portan mal en clase de manera habitual.</c:v>
                </c:pt>
                <c:pt idx="4">
                  <c:v>e) Hacer que los profesores y profesoras apliquen sanciones estrictas.</c:v>
                </c:pt>
                <c:pt idx="5">
                  <c:v>f) Favorecer una mayor participación de las familias en la resolución de los problemas.</c:v>
                </c:pt>
                <c:pt idx="6">
                  <c:v>g) No hay solución posible para los conflictos de convivencia.</c:v>
                </c:pt>
                <c:pt idx="7">
                  <c:v>       h) Otros</c:v>
                </c:pt>
              </c:strCache>
            </c:strRef>
          </c:cat>
          <c:val>
            <c:numRef>
              <c:f>Hoja1!$E$2:$E$9</c:f>
              <c:numCache>
                <c:formatCode>0</c:formatCode>
                <c:ptCount val="8"/>
                <c:pt idx="0">
                  <c:v>14.393939393939402</c:v>
                </c:pt>
                <c:pt idx="1">
                  <c:v>23.484848484848495</c:v>
                </c:pt>
                <c:pt idx="2">
                  <c:v>23.484848484848495</c:v>
                </c:pt>
                <c:pt idx="3">
                  <c:v>8.3333333333333357</c:v>
                </c:pt>
                <c:pt idx="4">
                  <c:v>9.8484848484848531</c:v>
                </c:pt>
                <c:pt idx="5">
                  <c:v>8.3333333333333357</c:v>
                </c:pt>
                <c:pt idx="6">
                  <c:v>9.090909090909097</c:v>
                </c:pt>
                <c:pt idx="7">
                  <c:v>3.0303030303030303</c:v>
                </c:pt>
              </c:numCache>
            </c:numRef>
          </c:val>
        </c:ser>
        <c:dLbls>
          <c:showVal val="1"/>
        </c:dLbls>
        <c:shape val="box"/>
        <c:axId val="123104256"/>
        <c:axId val="123130624"/>
        <c:axId val="0"/>
      </c:bar3DChart>
      <c:catAx>
        <c:axId val="1231042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3130624"/>
        <c:crosses val="autoZero"/>
        <c:auto val="1"/>
        <c:lblAlgn val="ctr"/>
        <c:lblOffset val="100"/>
      </c:catAx>
      <c:valAx>
        <c:axId val="123130624"/>
        <c:scaling>
          <c:orientation val="minMax"/>
        </c:scaling>
        <c:delete val="1"/>
        <c:axPos val="l"/>
        <c:numFmt formatCode="0" sourceLinked="1"/>
        <c:tickLblPos val="none"/>
        <c:crossAx val="12310425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CONSIDERAS QUE LAS RELACIONES Y LA COMUNICACIÓN ENTRE </a:t>
            </a:r>
            <a:r>
              <a:rPr lang="es-CL" baseline="0" dirty="0" smtClean="0"/>
              <a:t> ESTUDIANTES </a:t>
            </a:r>
            <a:r>
              <a:rPr lang="es-CL" dirty="0" smtClean="0"/>
              <a:t>SON: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a) Muy buenas.</c:v>
                </c:pt>
                <c:pt idx="1">
                  <c:v>b) Buenas.</c:v>
                </c:pt>
                <c:pt idx="2">
                  <c:v>c) Normales.</c:v>
                </c:pt>
                <c:pt idx="3">
                  <c:v>d) Poco satisfactorias.</c:v>
                </c:pt>
                <c:pt idx="4">
                  <c:v>e) Malas.</c:v>
                </c:pt>
              </c:strCache>
            </c:strRef>
          </c:cat>
          <c:val>
            <c:numRef>
              <c:f>Hoja1!$B$2:$B$6</c:f>
              <c:numCache>
                <c:formatCode>0</c:formatCode>
                <c:ptCount val="5"/>
                <c:pt idx="0">
                  <c:v>2.5423728813559334</c:v>
                </c:pt>
                <c:pt idx="1">
                  <c:v>19.491525423728813</c:v>
                </c:pt>
                <c:pt idx="2">
                  <c:v>56.779661016949156</c:v>
                </c:pt>
                <c:pt idx="3">
                  <c:v>19.491525423728813</c:v>
                </c:pt>
                <c:pt idx="4">
                  <c:v>1.6949152542372881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a) Muy buenas.</c:v>
                </c:pt>
                <c:pt idx="1">
                  <c:v>b) Buenas.</c:v>
                </c:pt>
                <c:pt idx="2">
                  <c:v>c) Normales.</c:v>
                </c:pt>
                <c:pt idx="3">
                  <c:v>d) Poco satisfactorias.</c:v>
                </c:pt>
                <c:pt idx="4">
                  <c:v>e) Malas.</c:v>
                </c:pt>
              </c:strCache>
            </c:strRef>
          </c:cat>
          <c:val>
            <c:numRef>
              <c:f>Hoja1!$C$2:$C$6</c:f>
              <c:numCache>
                <c:formatCode>0</c:formatCode>
                <c:ptCount val="5"/>
                <c:pt idx="0">
                  <c:v>16.793893129770993</c:v>
                </c:pt>
                <c:pt idx="1">
                  <c:v>24.427480916030536</c:v>
                </c:pt>
                <c:pt idx="2">
                  <c:v>47.328244274809158</c:v>
                </c:pt>
                <c:pt idx="3">
                  <c:v>9.1603053435114479</c:v>
                </c:pt>
                <c:pt idx="4">
                  <c:v>2.2900763358778624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a) Muy buenas.</c:v>
                </c:pt>
                <c:pt idx="1">
                  <c:v>b) Buenas.</c:v>
                </c:pt>
                <c:pt idx="2">
                  <c:v>c) Normales.</c:v>
                </c:pt>
                <c:pt idx="3">
                  <c:v>d) Poco satisfactorias.</c:v>
                </c:pt>
                <c:pt idx="4">
                  <c:v>e) Malas.</c:v>
                </c:pt>
              </c:strCache>
            </c:strRef>
          </c:cat>
          <c:val>
            <c:numRef>
              <c:f>Hoja1!$D$2:$D$6</c:f>
              <c:numCache>
                <c:formatCode>0</c:formatCode>
                <c:ptCount val="5"/>
                <c:pt idx="0">
                  <c:v>13.513513513513514</c:v>
                </c:pt>
                <c:pt idx="1">
                  <c:v>28.378378378378379</c:v>
                </c:pt>
                <c:pt idx="2">
                  <c:v>50</c:v>
                </c:pt>
                <c:pt idx="3">
                  <c:v>5.4054054054054053</c:v>
                </c:pt>
                <c:pt idx="4">
                  <c:v>2.702702702702704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a) Muy buenas.</c:v>
                </c:pt>
                <c:pt idx="1">
                  <c:v>b) Buenas.</c:v>
                </c:pt>
                <c:pt idx="2">
                  <c:v>c) Normales.</c:v>
                </c:pt>
                <c:pt idx="3">
                  <c:v>d) Poco satisfactorias.</c:v>
                </c:pt>
                <c:pt idx="4">
                  <c:v>e) Malas.</c:v>
                </c:pt>
              </c:strCache>
            </c:strRef>
          </c:cat>
          <c:val>
            <c:numRef>
              <c:f>Hoja1!$E$2:$E$6</c:f>
              <c:numCache>
                <c:formatCode>0</c:formatCode>
                <c:ptCount val="5"/>
                <c:pt idx="0">
                  <c:v>5</c:v>
                </c:pt>
                <c:pt idx="1">
                  <c:v>15</c:v>
                </c:pt>
                <c:pt idx="2">
                  <c:v>57.5</c:v>
                </c:pt>
                <c:pt idx="3">
                  <c:v>16.25</c:v>
                </c:pt>
                <c:pt idx="4">
                  <c:v>6.25</c:v>
                </c:pt>
              </c:numCache>
            </c:numRef>
          </c:val>
        </c:ser>
        <c:dLbls>
          <c:showVal val="1"/>
        </c:dLbls>
        <c:shape val="box"/>
        <c:axId val="122656640"/>
        <c:axId val="122658176"/>
        <c:axId val="0"/>
      </c:bar3DChart>
      <c:catAx>
        <c:axId val="1226566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2658176"/>
        <c:crosses val="autoZero"/>
        <c:auto val="1"/>
        <c:lblAlgn val="ctr"/>
        <c:lblOffset val="100"/>
      </c:catAx>
      <c:valAx>
        <c:axId val="122658176"/>
        <c:scaling>
          <c:orientation val="minMax"/>
        </c:scaling>
        <c:delete val="1"/>
        <c:axPos val="l"/>
        <c:numFmt formatCode="0" sourceLinked="1"/>
        <c:tickLblPos val="none"/>
        <c:crossAx val="12265664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 Aunque no lleguemos siempre a acuerdos en el Liceo  podemos manifestar nuestras opiniones de manera abierta. 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de acuerdo</c:v>
                </c:pt>
                <c:pt idx="1">
                  <c:v>b) Algo de acuerdo</c:v>
                </c:pt>
                <c:pt idx="2">
                  <c:v>c) Bastante de acuerdo</c:v>
                </c:pt>
                <c:pt idx="3">
                  <c:v>d) Totalmente de acuerdo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13.157894736842104</c:v>
                </c:pt>
                <c:pt idx="1">
                  <c:v>63.157894736842067</c:v>
                </c:pt>
                <c:pt idx="2">
                  <c:v>11.403508771929825</c:v>
                </c:pt>
                <c:pt idx="3">
                  <c:v>12.280701754385966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de acuerdo</c:v>
                </c:pt>
                <c:pt idx="1">
                  <c:v>b) Algo de acuerdo</c:v>
                </c:pt>
                <c:pt idx="2">
                  <c:v>c) Bastante de acuerdo</c:v>
                </c:pt>
                <c:pt idx="3">
                  <c:v>d) Totalmente de acuerdo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19.658119658119659</c:v>
                </c:pt>
                <c:pt idx="1">
                  <c:v>57.264957264957268</c:v>
                </c:pt>
                <c:pt idx="2">
                  <c:v>13.675213675213675</c:v>
                </c:pt>
                <c:pt idx="3">
                  <c:v>9.4017094017094021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de acuerdo</c:v>
                </c:pt>
                <c:pt idx="1">
                  <c:v>b) Algo de acuerdo</c:v>
                </c:pt>
                <c:pt idx="2">
                  <c:v>c) Bastante de acuerdo</c:v>
                </c:pt>
                <c:pt idx="3">
                  <c:v>d) Totalmente de acuerdo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35.61643835616438</c:v>
                </c:pt>
                <c:pt idx="1">
                  <c:v>60.714285714285715</c:v>
                </c:pt>
                <c:pt idx="2">
                  <c:v>6.8493150684931505</c:v>
                </c:pt>
                <c:pt idx="3">
                  <c:v>5.4794520547945256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de acuerdo</c:v>
                </c:pt>
                <c:pt idx="1">
                  <c:v>b) Algo de acuerdo</c:v>
                </c:pt>
                <c:pt idx="2">
                  <c:v>c) Bastante de acuerdo</c:v>
                </c:pt>
                <c:pt idx="3">
                  <c:v>d) Totalmente de acuerdo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17.808219178082187</c:v>
                </c:pt>
                <c:pt idx="1">
                  <c:v>61.643835616438359</c:v>
                </c:pt>
                <c:pt idx="2">
                  <c:v>12.328767123287671</c:v>
                </c:pt>
                <c:pt idx="3">
                  <c:v>8.2191780821917693</c:v>
                </c:pt>
              </c:numCache>
            </c:numRef>
          </c:val>
        </c:ser>
        <c:dLbls>
          <c:showVal val="1"/>
        </c:dLbls>
        <c:shape val="box"/>
        <c:axId val="123265024"/>
        <c:axId val="123266560"/>
        <c:axId val="0"/>
      </c:bar3DChart>
      <c:catAx>
        <c:axId val="1232650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3266560"/>
        <c:crosses val="autoZero"/>
        <c:auto val="1"/>
        <c:lblAlgn val="ctr"/>
        <c:lblOffset val="100"/>
      </c:catAx>
      <c:valAx>
        <c:axId val="123266560"/>
        <c:scaling>
          <c:orientation val="minMax"/>
        </c:scaling>
        <c:delete val="1"/>
        <c:axPos val="l"/>
        <c:numFmt formatCode="0" sourceLinked="1"/>
        <c:tickLblPos val="none"/>
        <c:crossAx val="12326502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Me siento muy bien en el Liceo y tengo muchos amigos/as.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de acuerdo</c:v>
                </c:pt>
                <c:pt idx="1">
                  <c:v>b) Algo de acuerdo</c:v>
                </c:pt>
                <c:pt idx="2">
                  <c:v>c) Bastante de acuerdo</c:v>
                </c:pt>
                <c:pt idx="3">
                  <c:v>d) Totalmente de acuerdo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2.75</c:v>
                </c:pt>
                <c:pt idx="1">
                  <c:v>33.94</c:v>
                </c:pt>
                <c:pt idx="2">
                  <c:v>28.439999999999991</c:v>
                </c:pt>
                <c:pt idx="3">
                  <c:v>34.86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de acuerdo</c:v>
                </c:pt>
                <c:pt idx="1">
                  <c:v>b) Algo de acuerdo</c:v>
                </c:pt>
                <c:pt idx="2">
                  <c:v>c) Bastante de acuerdo</c:v>
                </c:pt>
                <c:pt idx="3">
                  <c:v>d) Totalmente de acuerdo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6.78</c:v>
                </c:pt>
                <c:pt idx="1">
                  <c:v>53.39</c:v>
                </c:pt>
                <c:pt idx="2">
                  <c:v>18.64</c:v>
                </c:pt>
                <c:pt idx="3">
                  <c:v>21.19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de acuerdo</c:v>
                </c:pt>
                <c:pt idx="1">
                  <c:v>b) Algo de acuerdo</c:v>
                </c:pt>
                <c:pt idx="2">
                  <c:v>c) Bastante de acuerdo</c:v>
                </c:pt>
                <c:pt idx="3">
                  <c:v>d) Totalmente de acuerdo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5.71</c:v>
                </c:pt>
                <c:pt idx="1">
                  <c:v>30</c:v>
                </c:pt>
                <c:pt idx="2">
                  <c:v>28.57</c:v>
                </c:pt>
                <c:pt idx="3">
                  <c:v>35.71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de acuerdo</c:v>
                </c:pt>
                <c:pt idx="1">
                  <c:v>b) Algo de acuerdo</c:v>
                </c:pt>
                <c:pt idx="2">
                  <c:v>c) Bastante de acuerdo</c:v>
                </c:pt>
                <c:pt idx="3">
                  <c:v>d) Totalmente de acuerdo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10.67</c:v>
                </c:pt>
                <c:pt idx="1">
                  <c:v>41.33</c:v>
                </c:pt>
                <c:pt idx="2">
                  <c:v>24</c:v>
                </c:pt>
                <c:pt idx="3">
                  <c:v>24</c:v>
                </c:pt>
              </c:numCache>
            </c:numRef>
          </c:val>
        </c:ser>
        <c:dLbls>
          <c:showVal val="1"/>
        </c:dLbls>
        <c:shape val="box"/>
        <c:axId val="123733888"/>
        <c:axId val="123735424"/>
        <c:axId val="0"/>
      </c:bar3DChart>
      <c:catAx>
        <c:axId val="1237338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3735424"/>
        <c:crosses val="autoZero"/>
        <c:auto val="1"/>
        <c:lblAlgn val="ctr"/>
        <c:lblOffset val="100"/>
      </c:catAx>
      <c:valAx>
        <c:axId val="123735424"/>
        <c:scaling>
          <c:orientation val="minMax"/>
        </c:scaling>
        <c:delete val="1"/>
        <c:axPos val="l"/>
        <c:numFmt formatCode="0" sourceLinked="1"/>
        <c:tickLblPos val="none"/>
        <c:crossAx val="12373388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 En las clases, profesores y alumnos hemos elaborado un pequeño número de normas que se aplican habitualmente. 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de acuerdo</c:v>
                </c:pt>
                <c:pt idx="1">
                  <c:v>b) Algo de acuerdo</c:v>
                </c:pt>
                <c:pt idx="2">
                  <c:v>c) Bastante de acuerdo</c:v>
                </c:pt>
                <c:pt idx="3">
                  <c:v>d) Totalmente de acuerdo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21.55</c:v>
                </c:pt>
                <c:pt idx="1">
                  <c:v>56.03</c:v>
                </c:pt>
                <c:pt idx="2">
                  <c:v>16.38</c:v>
                </c:pt>
                <c:pt idx="3">
                  <c:v>6.03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de acuerdo</c:v>
                </c:pt>
                <c:pt idx="1">
                  <c:v>b) Algo de acuerdo</c:v>
                </c:pt>
                <c:pt idx="2">
                  <c:v>c) Bastante de acuerdo</c:v>
                </c:pt>
                <c:pt idx="3">
                  <c:v>d) Totalmente de acuerdo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52.63</c:v>
                </c:pt>
                <c:pt idx="1">
                  <c:v>42.11</c:v>
                </c:pt>
                <c:pt idx="2">
                  <c:v>3.51</c:v>
                </c:pt>
                <c:pt idx="3">
                  <c:v>1.75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de acuerdo</c:v>
                </c:pt>
                <c:pt idx="1">
                  <c:v>b) Algo de acuerdo</c:v>
                </c:pt>
                <c:pt idx="2">
                  <c:v>c) Bastante de acuerdo</c:v>
                </c:pt>
                <c:pt idx="3">
                  <c:v>d) Totalmente de acuerdo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50</c:v>
                </c:pt>
                <c:pt idx="1">
                  <c:v>33.33</c:v>
                </c:pt>
                <c:pt idx="2">
                  <c:v>13.89</c:v>
                </c:pt>
                <c:pt idx="3">
                  <c:v>2.7800000000000002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de acuerdo</c:v>
                </c:pt>
                <c:pt idx="1">
                  <c:v>b) Algo de acuerdo</c:v>
                </c:pt>
                <c:pt idx="2">
                  <c:v>c) Bastante de acuerdo</c:v>
                </c:pt>
                <c:pt idx="3">
                  <c:v>d) Totalmente de acuerdo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64.86</c:v>
                </c:pt>
                <c:pt idx="1">
                  <c:v>29.73</c:v>
                </c:pt>
                <c:pt idx="2">
                  <c:v>4.05</c:v>
                </c:pt>
                <c:pt idx="3">
                  <c:v>1.35</c:v>
                </c:pt>
              </c:numCache>
            </c:numRef>
          </c:val>
        </c:ser>
        <c:dLbls>
          <c:showVal val="1"/>
        </c:dLbls>
        <c:shape val="box"/>
        <c:axId val="122550144"/>
        <c:axId val="122551680"/>
        <c:axId val="0"/>
      </c:bar3DChart>
      <c:catAx>
        <c:axId val="1225501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2551680"/>
        <c:crosses val="autoZero"/>
        <c:auto val="1"/>
        <c:lblAlgn val="ctr"/>
        <c:lblOffset val="100"/>
      </c:catAx>
      <c:valAx>
        <c:axId val="122551680"/>
        <c:scaling>
          <c:orientation val="minMax"/>
        </c:scaling>
        <c:delete val="1"/>
        <c:axPos val="l"/>
        <c:numFmt formatCode="0" sourceLinked="1"/>
        <c:tickLblPos val="none"/>
        <c:crossAx val="12255014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¿ Cómo consideras la relación entre profesores y profesoras?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2.7</c:v>
                </c:pt>
                <c:pt idx="1">
                  <c:v>36.04</c:v>
                </c:pt>
                <c:pt idx="2">
                  <c:v>48.65</c:v>
                </c:pt>
                <c:pt idx="3">
                  <c:v>12.61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15.129999999999999</c:v>
                </c:pt>
                <c:pt idx="1">
                  <c:v>41.18</c:v>
                </c:pt>
                <c:pt idx="2">
                  <c:v>34.449999999999996</c:v>
                </c:pt>
                <c:pt idx="3">
                  <c:v>9.2399999999999984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12.860000000000005</c:v>
                </c:pt>
                <c:pt idx="1">
                  <c:v>32.86</c:v>
                </c:pt>
                <c:pt idx="2">
                  <c:v>44.290000000000013</c:v>
                </c:pt>
                <c:pt idx="3">
                  <c:v>10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0</c:v>
                </c:pt>
                <c:pt idx="1">
                  <c:v>38.67</c:v>
                </c:pt>
                <c:pt idx="2">
                  <c:v>54.67</c:v>
                </c:pt>
                <c:pt idx="3">
                  <c:v>6.67</c:v>
                </c:pt>
              </c:numCache>
            </c:numRef>
          </c:val>
        </c:ser>
        <c:dLbls>
          <c:showVal val="1"/>
        </c:dLbls>
        <c:shape val="box"/>
        <c:axId val="123879424"/>
        <c:axId val="123880960"/>
        <c:axId val="0"/>
      </c:bar3DChart>
      <c:catAx>
        <c:axId val="1238794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3880960"/>
        <c:crosses val="autoZero"/>
        <c:auto val="1"/>
        <c:lblAlgn val="ctr"/>
        <c:lblOffset val="100"/>
      </c:catAx>
      <c:valAx>
        <c:axId val="123880960"/>
        <c:scaling>
          <c:orientation val="minMax"/>
        </c:scaling>
        <c:delete val="1"/>
        <c:axPos val="l"/>
        <c:numFmt formatCode="0" sourceLinked="1"/>
        <c:tickLblPos val="none"/>
        <c:crossAx val="12387942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¿ Cómo consideras las relaciones entre alumnos/as con los profesores/as. ?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10.53</c:v>
                </c:pt>
                <c:pt idx="1">
                  <c:v>64.910000000000025</c:v>
                </c:pt>
                <c:pt idx="2">
                  <c:v>22.810000000000009</c:v>
                </c:pt>
                <c:pt idx="3">
                  <c:v>1.75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8</c:v>
                </c:pt>
                <c:pt idx="1">
                  <c:v>68.8</c:v>
                </c:pt>
                <c:pt idx="2">
                  <c:v>21.6</c:v>
                </c:pt>
                <c:pt idx="3">
                  <c:v>1.6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32.39</c:v>
                </c:pt>
                <c:pt idx="1">
                  <c:v>59.15</c:v>
                </c:pt>
                <c:pt idx="2">
                  <c:v>4.2300000000000004</c:v>
                </c:pt>
                <c:pt idx="3">
                  <c:v>4.2300000000000004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10.67</c:v>
                </c:pt>
                <c:pt idx="1">
                  <c:v>74.669999999999987</c:v>
                </c:pt>
                <c:pt idx="2">
                  <c:v>14.67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shape val="box"/>
        <c:axId val="124329984"/>
        <c:axId val="124331520"/>
        <c:axId val="0"/>
      </c:bar3DChart>
      <c:catAx>
        <c:axId val="1243299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4331520"/>
        <c:crosses val="autoZero"/>
        <c:auto val="1"/>
        <c:lblAlgn val="ctr"/>
        <c:lblOffset val="100"/>
      </c:catAx>
      <c:valAx>
        <c:axId val="124331520"/>
        <c:scaling>
          <c:orientation val="minMax"/>
        </c:scaling>
        <c:delete val="1"/>
        <c:axPos val="l"/>
        <c:numFmt formatCode="0" sourceLinked="1"/>
        <c:tickLblPos val="none"/>
        <c:crossAx val="12432998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¿Cómo evalúas</a:t>
            </a:r>
            <a:r>
              <a:rPr lang="es-CL" baseline="0" dirty="0" smtClean="0"/>
              <a:t> la relación entre estudiantes?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4.3499999999999996</c:v>
                </c:pt>
                <c:pt idx="1">
                  <c:v>39.130000000000003</c:v>
                </c:pt>
                <c:pt idx="2">
                  <c:v>50.43</c:v>
                </c:pt>
                <c:pt idx="3">
                  <c:v>6.09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4.76</c:v>
                </c:pt>
                <c:pt idx="1">
                  <c:v>40.480000000000004</c:v>
                </c:pt>
                <c:pt idx="2">
                  <c:v>38.89</c:v>
                </c:pt>
                <c:pt idx="3">
                  <c:v>15.870000000000005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4.2300000000000004</c:v>
                </c:pt>
                <c:pt idx="1">
                  <c:v>46.48</c:v>
                </c:pt>
                <c:pt idx="2">
                  <c:v>25.35</c:v>
                </c:pt>
                <c:pt idx="3">
                  <c:v>23.939999999999991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5.33</c:v>
                </c:pt>
                <c:pt idx="1">
                  <c:v>44</c:v>
                </c:pt>
                <c:pt idx="2">
                  <c:v>25.330000000000005</c:v>
                </c:pt>
                <c:pt idx="3">
                  <c:v>25.330000000000005</c:v>
                </c:pt>
              </c:numCache>
            </c:numRef>
          </c:val>
        </c:ser>
        <c:dLbls>
          <c:showVal val="1"/>
        </c:dLbls>
        <c:shape val="box"/>
        <c:axId val="124458880"/>
        <c:axId val="124460416"/>
        <c:axId val="0"/>
      </c:bar3DChart>
      <c:catAx>
        <c:axId val="1244588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4460416"/>
        <c:crosses val="autoZero"/>
        <c:auto val="1"/>
        <c:lblAlgn val="ctr"/>
        <c:lblOffset val="100"/>
      </c:catAx>
      <c:valAx>
        <c:axId val="124460416"/>
        <c:scaling>
          <c:orientation val="minMax"/>
        </c:scaling>
        <c:delete val="1"/>
        <c:axPos val="l"/>
        <c:numFmt formatCode="0" sourceLinked="1"/>
        <c:tickLblPos val="none"/>
        <c:crossAx val="12445888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baseline="0" dirty="0" smtClean="0"/>
              <a:t>      ¿Cómo consideras la relación de las familias con tus profesores? 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17.39</c:v>
                </c:pt>
                <c:pt idx="1">
                  <c:v>46.96</c:v>
                </c:pt>
                <c:pt idx="2">
                  <c:v>29.57</c:v>
                </c:pt>
                <c:pt idx="3">
                  <c:v>6.09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27.12</c:v>
                </c:pt>
                <c:pt idx="1">
                  <c:v>41.53</c:v>
                </c:pt>
                <c:pt idx="2">
                  <c:v>26.27</c:v>
                </c:pt>
                <c:pt idx="3">
                  <c:v>5.08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50.7</c:v>
                </c:pt>
                <c:pt idx="1">
                  <c:v>22.54</c:v>
                </c:pt>
                <c:pt idx="2">
                  <c:v>21.13000000000001</c:v>
                </c:pt>
                <c:pt idx="3">
                  <c:v>5.63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24</c:v>
                </c:pt>
                <c:pt idx="1">
                  <c:v>50.67</c:v>
                </c:pt>
                <c:pt idx="2">
                  <c:v>17.329999999999988</c:v>
                </c:pt>
                <c:pt idx="3">
                  <c:v>8</c:v>
                </c:pt>
              </c:numCache>
            </c:numRef>
          </c:val>
        </c:ser>
        <c:dLbls>
          <c:showVal val="1"/>
        </c:dLbls>
        <c:shape val="box"/>
        <c:axId val="124503552"/>
        <c:axId val="124505088"/>
        <c:axId val="0"/>
      </c:bar3DChart>
      <c:catAx>
        <c:axId val="1245035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4505088"/>
        <c:crosses val="autoZero"/>
        <c:auto val="1"/>
        <c:lblAlgn val="ctr"/>
        <c:lblOffset val="100"/>
      </c:catAx>
      <c:valAx>
        <c:axId val="124505088"/>
        <c:scaling>
          <c:orientation val="minMax"/>
        </c:scaling>
        <c:delete val="1"/>
        <c:axPos val="l"/>
        <c:numFmt formatCode="0" sourceLinked="1"/>
        <c:tickLblPos val="none"/>
        <c:crossAx val="12450355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La manera en que el equipo directivo aborda los problemas o conflictos es adecuada. 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de acuerdo</c:v>
                </c:pt>
                <c:pt idx="1">
                  <c:v>b) Algo de acuerdo</c:v>
                </c:pt>
                <c:pt idx="2">
                  <c:v>c) Bastante de acuerdo</c:v>
                </c:pt>
                <c:pt idx="3">
                  <c:v>d) Totalmente de acuerdo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16.95999999999999</c:v>
                </c:pt>
                <c:pt idx="1">
                  <c:v>53.57</c:v>
                </c:pt>
                <c:pt idx="2">
                  <c:v>27.68</c:v>
                </c:pt>
                <c:pt idx="3">
                  <c:v>1.79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de acuerdo</c:v>
                </c:pt>
                <c:pt idx="1">
                  <c:v>b) Algo de acuerdo</c:v>
                </c:pt>
                <c:pt idx="2">
                  <c:v>c) Bastante de acuerdo</c:v>
                </c:pt>
                <c:pt idx="3">
                  <c:v>d) Totalmente de acuerdo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36.54</c:v>
                </c:pt>
                <c:pt idx="1">
                  <c:v>51.92</c:v>
                </c:pt>
                <c:pt idx="2">
                  <c:v>7.6899999999999995</c:v>
                </c:pt>
                <c:pt idx="3">
                  <c:v>3.8499999999999988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de acuerdo</c:v>
                </c:pt>
                <c:pt idx="1">
                  <c:v>b) Algo de acuerdo</c:v>
                </c:pt>
                <c:pt idx="2">
                  <c:v>c) Bastante de acuerdo</c:v>
                </c:pt>
                <c:pt idx="3">
                  <c:v>d) Totalmente de acuerdo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48.39</c:v>
                </c:pt>
                <c:pt idx="1">
                  <c:v>41.94</c:v>
                </c:pt>
                <c:pt idx="2">
                  <c:v>8.06</c:v>
                </c:pt>
                <c:pt idx="3">
                  <c:v>1.61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de acuerdo</c:v>
                </c:pt>
                <c:pt idx="1">
                  <c:v>b) Algo de acuerdo</c:v>
                </c:pt>
                <c:pt idx="2">
                  <c:v>c) Bastante de acuerdo</c:v>
                </c:pt>
                <c:pt idx="3">
                  <c:v>d) Totalmente de acuerdo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22.97</c:v>
                </c:pt>
                <c:pt idx="1">
                  <c:v>63.51</c:v>
                </c:pt>
                <c:pt idx="2">
                  <c:v>10.81</c:v>
                </c:pt>
                <c:pt idx="3">
                  <c:v>2.7</c:v>
                </c:pt>
              </c:numCache>
            </c:numRef>
          </c:val>
        </c:ser>
        <c:dLbls>
          <c:showVal val="1"/>
        </c:dLbls>
        <c:shape val="box"/>
        <c:axId val="124865920"/>
        <c:axId val="124884096"/>
        <c:axId val="0"/>
      </c:bar3DChart>
      <c:catAx>
        <c:axId val="1248659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4884096"/>
        <c:crosses val="autoZero"/>
        <c:auto val="1"/>
        <c:lblAlgn val="ctr"/>
        <c:lblOffset val="100"/>
      </c:catAx>
      <c:valAx>
        <c:axId val="124884096"/>
        <c:scaling>
          <c:orientation val="minMax"/>
        </c:scaling>
        <c:delete val="1"/>
        <c:axPos val="l"/>
        <c:numFmt formatCode="0" sourceLinked="1"/>
        <c:tickLblPos val="none"/>
        <c:crossAx val="12486592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sz="2160" b="1" i="0" u="none" strike="noStrike" baseline="0" dirty="0" smtClean="0"/>
              <a:t> ¿QUÉ TIPO DE AGRESIONES SON LAS MÁS FRECUENTES ENTRE LOS ESTUDIANTES?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Hoja1!$A$2:$A$8</c:f>
              <c:strCache>
                <c:ptCount val="7"/>
                <c:pt idx="0">
                  <c:v>a) No existen agresiones de importancia.</c:v>
                </c:pt>
                <c:pt idx="1">
                  <c:v>b) Agresiones físicas</c:v>
                </c:pt>
                <c:pt idx="2">
                  <c:v>c) Agresiones verbales</c:v>
                </c:pt>
                <c:pt idx="3">
                  <c:v>d) Aislamiento social</c:v>
                </c:pt>
                <c:pt idx="4">
                  <c:v>e) Chantaje.</c:v>
                </c:pt>
                <c:pt idx="5">
                  <c:v>f) Destrozos de material, robos.</c:v>
                </c:pt>
                <c:pt idx="6">
                  <c:v>g) Otros</c:v>
                </c:pt>
              </c:strCache>
            </c:strRef>
          </c:cat>
          <c:val>
            <c:numRef>
              <c:f>Hoja1!$B$2:$B$8</c:f>
              <c:numCache>
                <c:formatCode>0</c:formatCode>
                <c:ptCount val="7"/>
                <c:pt idx="0">
                  <c:v>1.4150943396226401</c:v>
                </c:pt>
                <c:pt idx="1">
                  <c:v>38.207547169811278</c:v>
                </c:pt>
                <c:pt idx="2">
                  <c:v>46.226415094339657</c:v>
                </c:pt>
                <c:pt idx="3">
                  <c:v>5.6603773584905657</c:v>
                </c:pt>
                <c:pt idx="4">
                  <c:v>0</c:v>
                </c:pt>
                <c:pt idx="5">
                  <c:v>7.0754716981132084</c:v>
                </c:pt>
                <c:pt idx="6">
                  <c:v>1.4150943396226401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Hoja1!$A$2:$A$8</c:f>
              <c:strCache>
                <c:ptCount val="7"/>
                <c:pt idx="0">
                  <c:v>a) No existen agresiones de importancia.</c:v>
                </c:pt>
                <c:pt idx="1">
                  <c:v>b) Agresiones físicas</c:v>
                </c:pt>
                <c:pt idx="2">
                  <c:v>c) Agresiones verbales</c:v>
                </c:pt>
                <c:pt idx="3">
                  <c:v>d) Aislamiento social</c:v>
                </c:pt>
                <c:pt idx="4">
                  <c:v>e) Chantaje.</c:v>
                </c:pt>
                <c:pt idx="5">
                  <c:v>f) Destrozos de material, robos.</c:v>
                </c:pt>
                <c:pt idx="6">
                  <c:v>g) Otros</c:v>
                </c:pt>
              </c:strCache>
            </c:strRef>
          </c:cat>
          <c:val>
            <c:numRef>
              <c:f>Hoja1!$C$2:$C$8</c:f>
              <c:numCache>
                <c:formatCode>0</c:formatCode>
                <c:ptCount val="7"/>
                <c:pt idx="0">
                  <c:v>1.3888888888888899</c:v>
                </c:pt>
                <c:pt idx="1">
                  <c:v>32.870370370370381</c:v>
                </c:pt>
                <c:pt idx="2">
                  <c:v>39.814814814814795</c:v>
                </c:pt>
                <c:pt idx="3">
                  <c:v>7.4074074074074066</c:v>
                </c:pt>
                <c:pt idx="4">
                  <c:v>2.7777777777777826</c:v>
                </c:pt>
                <c:pt idx="5">
                  <c:v>14.81481481481482</c:v>
                </c:pt>
                <c:pt idx="6">
                  <c:v>0.92592592592592549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Hoja1!$A$2:$A$8</c:f>
              <c:strCache>
                <c:ptCount val="7"/>
                <c:pt idx="0">
                  <c:v>a) No existen agresiones de importancia.</c:v>
                </c:pt>
                <c:pt idx="1">
                  <c:v>b) Agresiones físicas</c:v>
                </c:pt>
                <c:pt idx="2">
                  <c:v>c) Agresiones verbales</c:v>
                </c:pt>
                <c:pt idx="3">
                  <c:v>d) Aislamiento social</c:v>
                </c:pt>
                <c:pt idx="4">
                  <c:v>e) Chantaje.</c:v>
                </c:pt>
                <c:pt idx="5">
                  <c:v>f) Destrozos de material, robos.</c:v>
                </c:pt>
                <c:pt idx="6">
                  <c:v>g) Otros</c:v>
                </c:pt>
              </c:strCache>
            </c:strRef>
          </c:cat>
          <c:val>
            <c:numRef>
              <c:f>Hoja1!$D$2:$D$8</c:f>
              <c:numCache>
                <c:formatCode>0</c:formatCode>
                <c:ptCount val="7"/>
                <c:pt idx="0">
                  <c:v>7.746478873239437</c:v>
                </c:pt>
                <c:pt idx="1">
                  <c:v>39.436619718309863</c:v>
                </c:pt>
                <c:pt idx="2">
                  <c:v>45.774647887323944</c:v>
                </c:pt>
                <c:pt idx="3">
                  <c:v>2.1126760563380267</c:v>
                </c:pt>
                <c:pt idx="4">
                  <c:v>0.70422535211267656</c:v>
                </c:pt>
                <c:pt idx="5">
                  <c:v>2.1126760563380267</c:v>
                </c:pt>
                <c:pt idx="6">
                  <c:v>2.1126760563380267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Hoja1!$A$2:$A$8</c:f>
              <c:strCache>
                <c:ptCount val="7"/>
                <c:pt idx="0">
                  <c:v>a) No existen agresiones de importancia.</c:v>
                </c:pt>
                <c:pt idx="1">
                  <c:v>b) Agresiones físicas</c:v>
                </c:pt>
                <c:pt idx="2">
                  <c:v>c) Agresiones verbales</c:v>
                </c:pt>
                <c:pt idx="3">
                  <c:v>d) Aislamiento social</c:v>
                </c:pt>
                <c:pt idx="4">
                  <c:v>e) Chantaje.</c:v>
                </c:pt>
                <c:pt idx="5">
                  <c:v>f) Destrozos de material, robos.</c:v>
                </c:pt>
                <c:pt idx="6">
                  <c:v>g) Otros</c:v>
                </c:pt>
              </c:strCache>
            </c:strRef>
          </c:cat>
          <c:val>
            <c:numRef>
              <c:f>Hoja1!$E$2:$E$8</c:f>
              <c:numCache>
                <c:formatCode>0</c:formatCode>
                <c:ptCount val="7"/>
                <c:pt idx="0">
                  <c:v>2.6143790849673212</c:v>
                </c:pt>
                <c:pt idx="1">
                  <c:v>33.333333333333336</c:v>
                </c:pt>
                <c:pt idx="2">
                  <c:v>41.830065359477125</c:v>
                </c:pt>
                <c:pt idx="3">
                  <c:v>9.1503267973856204</c:v>
                </c:pt>
                <c:pt idx="4">
                  <c:v>1.3071895424836599</c:v>
                </c:pt>
                <c:pt idx="5">
                  <c:v>9.8039215686274517</c:v>
                </c:pt>
                <c:pt idx="6">
                  <c:v>1.9607843137254899</c:v>
                </c:pt>
              </c:numCache>
            </c:numRef>
          </c:val>
        </c:ser>
        <c:dLbls>
          <c:showVal val="1"/>
        </c:dLbls>
        <c:shape val="box"/>
        <c:axId val="115716096"/>
        <c:axId val="115717632"/>
        <c:axId val="0"/>
      </c:bar3DChart>
      <c:catAx>
        <c:axId val="1157160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15717632"/>
        <c:crosses val="autoZero"/>
        <c:auto val="1"/>
        <c:lblAlgn val="ctr"/>
        <c:lblOffset val="100"/>
      </c:catAx>
      <c:valAx>
        <c:axId val="115717632"/>
        <c:scaling>
          <c:orientation val="minMax"/>
        </c:scaling>
        <c:delete val="1"/>
        <c:axPos val="l"/>
        <c:numFmt formatCode="0" sourceLinked="1"/>
        <c:tickLblPos val="none"/>
        <c:crossAx val="11571609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¿Cómo evalúas la relación del equipo directivo con los alumnos/as?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17.86</c:v>
                </c:pt>
                <c:pt idx="1">
                  <c:v>49.11</c:v>
                </c:pt>
                <c:pt idx="2">
                  <c:v>25.89</c:v>
                </c:pt>
                <c:pt idx="3">
                  <c:v>7.14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39.520000000000003</c:v>
                </c:pt>
                <c:pt idx="1">
                  <c:v>43.55</c:v>
                </c:pt>
                <c:pt idx="2">
                  <c:v>10.48</c:v>
                </c:pt>
                <c:pt idx="3">
                  <c:v>6.45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60.56</c:v>
                </c:pt>
                <c:pt idx="1">
                  <c:v>19.72</c:v>
                </c:pt>
                <c:pt idx="2">
                  <c:v>14.08</c:v>
                </c:pt>
                <c:pt idx="3">
                  <c:v>5.63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Nada satisfactorias</c:v>
                </c:pt>
                <c:pt idx="1">
                  <c:v>b) Algo satisfactorias</c:v>
                </c:pt>
                <c:pt idx="2">
                  <c:v>c) Bastante satisfactorias</c:v>
                </c:pt>
                <c:pt idx="3">
                  <c:v>d) Totalmente satisfactorias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31.08</c:v>
                </c:pt>
                <c:pt idx="1">
                  <c:v>45.949999999999996</c:v>
                </c:pt>
                <c:pt idx="2">
                  <c:v>16.22</c:v>
                </c:pt>
                <c:pt idx="3">
                  <c:v>6.76</c:v>
                </c:pt>
              </c:numCache>
            </c:numRef>
          </c:val>
        </c:ser>
        <c:dLbls>
          <c:showVal val="1"/>
        </c:dLbls>
        <c:shape val="box"/>
        <c:axId val="123606528"/>
        <c:axId val="123751808"/>
        <c:axId val="0"/>
      </c:bar3DChart>
      <c:catAx>
        <c:axId val="1236065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3751808"/>
        <c:crosses val="autoZero"/>
        <c:auto val="1"/>
        <c:lblAlgn val="ctr"/>
        <c:lblOffset val="100"/>
      </c:catAx>
      <c:valAx>
        <c:axId val="123751808"/>
        <c:scaling>
          <c:orientation val="minMax"/>
        </c:scaling>
        <c:delete val="1"/>
        <c:axPos val="l"/>
        <c:numFmt formatCode="0" sourceLinked="1"/>
        <c:tickLblPos val="none"/>
        <c:crossAx val="12360652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 ¿Consideras que en el Liceo se presta mucha atención y se le da importancia cuando un alumno/a se mete constantemente con otro/a.?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No se presta atención</c:v>
                </c:pt>
                <c:pt idx="1">
                  <c:v>b) Se presta algo de atención</c:v>
                </c:pt>
                <c:pt idx="2">
                  <c:v>c) Se presta bastante atención</c:v>
                </c:pt>
                <c:pt idx="3">
                  <c:v>d) Se presta mucha atención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14.68</c:v>
                </c:pt>
                <c:pt idx="1">
                  <c:v>50.46</c:v>
                </c:pt>
                <c:pt idx="2">
                  <c:v>28.439999999999991</c:v>
                </c:pt>
                <c:pt idx="3">
                  <c:v>6.42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No se presta atención</c:v>
                </c:pt>
                <c:pt idx="1">
                  <c:v>b) Se presta algo de atención</c:v>
                </c:pt>
                <c:pt idx="2">
                  <c:v>c) Se presta bastante atención</c:v>
                </c:pt>
                <c:pt idx="3">
                  <c:v>d) Se presta mucha atención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17.07</c:v>
                </c:pt>
                <c:pt idx="1">
                  <c:v>34.15</c:v>
                </c:pt>
                <c:pt idx="2">
                  <c:v>26.830000000000005</c:v>
                </c:pt>
                <c:pt idx="3">
                  <c:v>21.95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No se presta atención</c:v>
                </c:pt>
                <c:pt idx="1">
                  <c:v>b) Se presta algo de atención</c:v>
                </c:pt>
                <c:pt idx="2">
                  <c:v>c) Se presta bastante atención</c:v>
                </c:pt>
                <c:pt idx="3">
                  <c:v>d) Se presta mucha atención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40</c:v>
                </c:pt>
                <c:pt idx="1">
                  <c:v>27.14</c:v>
                </c:pt>
                <c:pt idx="2">
                  <c:v>18.57</c:v>
                </c:pt>
                <c:pt idx="3">
                  <c:v>14.29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No se presta atención</c:v>
                </c:pt>
                <c:pt idx="1">
                  <c:v>b) Se presta algo de atención</c:v>
                </c:pt>
                <c:pt idx="2">
                  <c:v>c) Se presta bastante atención</c:v>
                </c:pt>
                <c:pt idx="3">
                  <c:v>d) Se presta mucha atención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34.720000000000013</c:v>
                </c:pt>
                <c:pt idx="1">
                  <c:v>54.17</c:v>
                </c:pt>
                <c:pt idx="2">
                  <c:v>6.94</c:v>
                </c:pt>
                <c:pt idx="3">
                  <c:v>4.17</c:v>
                </c:pt>
              </c:numCache>
            </c:numRef>
          </c:val>
        </c:ser>
        <c:dLbls>
          <c:showVal val="1"/>
        </c:dLbls>
        <c:shape val="box"/>
        <c:axId val="125219584"/>
        <c:axId val="125221120"/>
        <c:axId val="0"/>
      </c:bar3DChart>
      <c:catAx>
        <c:axId val="1252195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5221120"/>
        <c:crosses val="autoZero"/>
        <c:auto val="1"/>
        <c:lblAlgn val="ctr"/>
        <c:lblOffset val="100"/>
      </c:catAx>
      <c:valAx>
        <c:axId val="125221120"/>
        <c:scaling>
          <c:orientation val="minMax"/>
        </c:scaling>
        <c:delete val="1"/>
        <c:axPos val="l"/>
        <c:numFmt formatCode="0" sourceLinked="1"/>
        <c:tickLblPos val="none"/>
        <c:crossAx val="12521958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Me siento satisfecho con la enseñanza de…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8.0400000000000009</c:v>
                </c:pt>
                <c:pt idx="1">
                  <c:v>52.68</c:v>
                </c:pt>
                <c:pt idx="2">
                  <c:v>39.290000000000013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8.7299999999999986</c:v>
                </c:pt>
                <c:pt idx="1">
                  <c:v>45.24</c:v>
                </c:pt>
                <c:pt idx="2">
                  <c:v>42.86</c:v>
                </c:pt>
                <c:pt idx="3">
                  <c:v>3.17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13.7</c:v>
                </c:pt>
                <c:pt idx="1">
                  <c:v>31.51</c:v>
                </c:pt>
                <c:pt idx="2">
                  <c:v>47.949999999999996</c:v>
                </c:pt>
                <c:pt idx="3">
                  <c:v>6.85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9.2100000000000009</c:v>
                </c:pt>
                <c:pt idx="1">
                  <c:v>32.89</c:v>
                </c:pt>
                <c:pt idx="2">
                  <c:v>53.949999999999996</c:v>
                </c:pt>
                <c:pt idx="3">
                  <c:v>3.9499999999999997</c:v>
                </c:pt>
              </c:numCache>
            </c:numRef>
          </c:val>
        </c:ser>
        <c:dLbls>
          <c:showVal val="1"/>
        </c:dLbls>
        <c:shape val="box"/>
        <c:axId val="125365632"/>
        <c:axId val="125441152"/>
        <c:axId val="0"/>
      </c:bar3DChart>
      <c:catAx>
        <c:axId val="1253656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5441152"/>
        <c:crosses val="autoZero"/>
        <c:auto val="1"/>
        <c:lblAlgn val="ctr"/>
        <c:lblOffset val="100"/>
      </c:catAx>
      <c:valAx>
        <c:axId val="125441152"/>
        <c:scaling>
          <c:orientation val="minMax"/>
        </c:scaling>
        <c:delete val="1"/>
        <c:axPos val="l"/>
        <c:numFmt formatCode="0" sourceLinked="1"/>
        <c:tickLblPos val="none"/>
        <c:crossAx val="12536563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sz="1800" b="1" dirty="0" smtClean="0">
                <a:solidFill>
                  <a:schemeClr val="bg1"/>
                </a:solidFill>
              </a:rPr>
              <a:t>¿Los profesores comunican claramente a los alumnos/as qué comportamiento es el adecuado y cuál no desde el principio del curso?</a:t>
            </a:r>
            <a:endParaRPr lang="es-CL" sz="1800" b="1" dirty="0">
              <a:solidFill>
                <a:schemeClr val="bg1"/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23.419999999999991</c:v>
                </c:pt>
                <c:pt idx="1">
                  <c:v>43.24</c:v>
                </c:pt>
                <c:pt idx="2">
                  <c:v>27.93</c:v>
                </c:pt>
                <c:pt idx="3">
                  <c:v>5.41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18.899999999999999</c:v>
                </c:pt>
                <c:pt idx="1">
                  <c:v>51.18</c:v>
                </c:pt>
                <c:pt idx="2">
                  <c:v>26.77</c:v>
                </c:pt>
                <c:pt idx="3">
                  <c:v>3.15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12.5</c:v>
                </c:pt>
                <c:pt idx="1">
                  <c:v>44.44</c:v>
                </c:pt>
                <c:pt idx="2">
                  <c:v>38.89</c:v>
                </c:pt>
                <c:pt idx="3">
                  <c:v>4.17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20</c:v>
                </c:pt>
                <c:pt idx="1">
                  <c:v>38.67</c:v>
                </c:pt>
                <c:pt idx="2">
                  <c:v>37.33</c:v>
                </c:pt>
                <c:pt idx="3">
                  <c:v>4</c:v>
                </c:pt>
              </c:numCache>
            </c:numRef>
          </c:val>
        </c:ser>
        <c:dLbls>
          <c:showVal val="1"/>
        </c:dLbls>
        <c:shape val="box"/>
        <c:axId val="125494784"/>
        <c:axId val="125496320"/>
        <c:axId val="0"/>
      </c:bar3DChart>
      <c:catAx>
        <c:axId val="1254947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5496320"/>
        <c:crosses val="autoZero"/>
        <c:auto val="1"/>
        <c:lblAlgn val="ctr"/>
        <c:lblOffset val="100"/>
      </c:catAx>
      <c:valAx>
        <c:axId val="125496320"/>
        <c:scaling>
          <c:orientation val="minMax"/>
        </c:scaling>
        <c:delete val="1"/>
        <c:axPos val="l"/>
        <c:numFmt formatCode="0" sourceLinked="1"/>
        <c:tickLblPos val="none"/>
        <c:crossAx val="12549478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En mi clase controlan rápida y adecuadamente las faltas de disciplina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5.41</c:v>
                </c:pt>
                <c:pt idx="1">
                  <c:v>46.849999999999994</c:v>
                </c:pt>
                <c:pt idx="2">
                  <c:v>44.14</c:v>
                </c:pt>
                <c:pt idx="3">
                  <c:v>3.6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13.11</c:v>
                </c:pt>
                <c:pt idx="1">
                  <c:v>29.51</c:v>
                </c:pt>
                <c:pt idx="2">
                  <c:v>50.82</c:v>
                </c:pt>
                <c:pt idx="3">
                  <c:v>6.56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19.18</c:v>
                </c:pt>
                <c:pt idx="1">
                  <c:v>16.439999999999991</c:v>
                </c:pt>
                <c:pt idx="2">
                  <c:v>39.730000000000011</c:v>
                </c:pt>
                <c:pt idx="3">
                  <c:v>24.66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6.58</c:v>
                </c:pt>
                <c:pt idx="1">
                  <c:v>35.53</c:v>
                </c:pt>
                <c:pt idx="2">
                  <c:v>44.74</c:v>
                </c:pt>
                <c:pt idx="3">
                  <c:v>13.16</c:v>
                </c:pt>
              </c:numCache>
            </c:numRef>
          </c:val>
        </c:ser>
        <c:dLbls>
          <c:showVal val="1"/>
        </c:dLbls>
        <c:shape val="box"/>
        <c:axId val="125623680"/>
        <c:axId val="125629568"/>
        <c:axId val="0"/>
      </c:bar3DChart>
      <c:catAx>
        <c:axId val="1256236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5629568"/>
        <c:crosses val="autoZero"/>
        <c:auto val="1"/>
        <c:lblAlgn val="ctr"/>
        <c:lblOffset val="100"/>
      </c:catAx>
      <c:valAx>
        <c:axId val="125629568"/>
        <c:scaling>
          <c:orientation val="minMax"/>
        </c:scaling>
        <c:delete val="1"/>
        <c:axPos val="l"/>
        <c:numFmt formatCode="0" sourceLinked="1"/>
        <c:tickLblPos val="none"/>
        <c:crossAx val="12562368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En mi clase tratan a todos los alumnos/as por igual y sin favoritismos… 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17.12</c:v>
                </c:pt>
                <c:pt idx="1">
                  <c:v>33.33</c:v>
                </c:pt>
                <c:pt idx="2">
                  <c:v>39.64</c:v>
                </c:pt>
                <c:pt idx="3">
                  <c:v>9.91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11.28</c:v>
                </c:pt>
                <c:pt idx="1">
                  <c:v>45.86</c:v>
                </c:pt>
                <c:pt idx="2">
                  <c:v>34.590000000000003</c:v>
                </c:pt>
                <c:pt idx="3">
                  <c:v>8.27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1.37</c:v>
                </c:pt>
                <c:pt idx="1">
                  <c:v>24.66</c:v>
                </c:pt>
                <c:pt idx="2">
                  <c:v>46.58</c:v>
                </c:pt>
                <c:pt idx="3">
                  <c:v>27.4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2.67</c:v>
                </c:pt>
                <c:pt idx="1">
                  <c:v>24</c:v>
                </c:pt>
                <c:pt idx="2">
                  <c:v>54.67</c:v>
                </c:pt>
                <c:pt idx="3">
                  <c:v>18.670000000000005</c:v>
                </c:pt>
              </c:numCache>
            </c:numRef>
          </c:val>
        </c:ser>
        <c:dLbls>
          <c:showVal val="1"/>
        </c:dLbls>
        <c:shape val="box"/>
        <c:axId val="125847040"/>
        <c:axId val="125848576"/>
        <c:axId val="0"/>
      </c:bar3DChart>
      <c:catAx>
        <c:axId val="1258470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5848576"/>
        <c:crosses val="autoZero"/>
        <c:auto val="1"/>
        <c:lblAlgn val="ctr"/>
        <c:lblOffset val="100"/>
      </c:catAx>
      <c:valAx>
        <c:axId val="125848576"/>
        <c:scaling>
          <c:orientation val="minMax"/>
        </c:scaling>
        <c:delete val="1"/>
        <c:axPos val="l"/>
        <c:numFmt formatCode="0" sourceLinked="1"/>
        <c:tickLblPos val="none"/>
        <c:crossAx val="12584704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En mi clase mantienen relaciones positivas con los estudiantes y destacan sus esfuerzos por aprender…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8.7000000000000011</c:v>
                </c:pt>
                <c:pt idx="1">
                  <c:v>29.73</c:v>
                </c:pt>
                <c:pt idx="2">
                  <c:v>54.95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8.4</c:v>
                </c:pt>
                <c:pt idx="1">
                  <c:v>44.27</c:v>
                </c:pt>
                <c:pt idx="2">
                  <c:v>46.56</c:v>
                </c:pt>
                <c:pt idx="3">
                  <c:v>0.76000000000000023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16.899999999999999</c:v>
                </c:pt>
                <c:pt idx="1">
                  <c:v>16.899999999999999</c:v>
                </c:pt>
                <c:pt idx="2">
                  <c:v>61.97</c:v>
                </c:pt>
                <c:pt idx="3">
                  <c:v>4.2300000000000004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5.41</c:v>
                </c:pt>
                <c:pt idx="1">
                  <c:v>28.38</c:v>
                </c:pt>
                <c:pt idx="2">
                  <c:v>62.160000000000011</c:v>
                </c:pt>
                <c:pt idx="3">
                  <c:v>4.05</c:v>
                </c:pt>
              </c:numCache>
            </c:numRef>
          </c:val>
        </c:ser>
        <c:dLbls>
          <c:showVal val="1"/>
        </c:dLbls>
        <c:shape val="box"/>
        <c:axId val="126041472"/>
        <c:axId val="126051456"/>
        <c:axId val="0"/>
      </c:bar3DChart>
      <c:catAx>
        <c:axId val="1260414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6051456"/>
        <c:crosses val="autoZero"/>
        <c:auto val="1"/>
        <c:lblAlgn val="ctr"/>
        <c:lblOffset val="100"/>
      </c:catAx>
      <c:valAx>
        <c:axId val="126051456"/>
        <c:scaling>
          <c:orientation val="minMax"/>
        </c:scaling>
        <c:delete val="1"/>
        <c:axPos val="l"/>
        <c:numFmt formatCode="0" sourceLinked="1"/>
        <c:tickLblPos val="none"/>
        <c:crossAx val="12604147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En mi clase piden y tienen en cuenta las opiniones de los estudiantes para resolver los problemas…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Hoja1!$B$2:$B$5</c:f>
              <c:numCache>
                <c:formatCode>0.00</c:formatCode>
                <c:ptCount val="4"/>
                <c:pt idx="0">
                  <c:v>7.2700000000000014</c:v>
                </c:pt>
                <c:pt idx="1">
                  <c:v>40.910000000000004</c:v>
                </c:pt>
                <c:pt idx="2">
                  <c:v>44.55</c:v>
                </c:pt>
                <c:pt idx="3">
                  <c:v>7.2700000000000014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Hoja1!$C$2:$C$5</c:f>
              <c:numCache>
                <c:formatCode>0.00</c:formatCode>
                <c:ptCount val="4"/>
                <c:pt idx="0">
                  <c:v>9.3000000000000007</c:v>
                </c:pt>
                <c:pt idx="1">
                  <c:v>37.980000000000004</c:v>
                </c:pt>
                <c:pt idx="2">
                  <c:v>50.39</c:v>
                </c:pt>
                <c:pt idx="3">
                  <c:v>2.3299999999999992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Hoja1!$D$2:$D$5</c:f>
              <c:numCache>
                <c:formatCode>0.00</c:formatCode>
                <c:ptCount val="4"/>
                <c:pt idx="0">
                  <c:v>13.89</c:v>
                </c:pt>
                <c:pt idx="1">
                  <c:v>20.830000000000005</c:v>
                </c:pt>
                <c:pt idx="2">
                  <c:v>40.28</c:v>
                </c:pt>
                <c:pt idx="3">
                  <c:v>25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Hoja1!$E$2:$E$5</c:f>
              <c:numCache>
                <c:formatCode>0.00</c:formatCode>
                <c:ptCount val="4"/>
                <c:pt idx="0">
                  <c:v>7.89</c:v>
                </c:pt>
                <c:pt idx="1">
                  <c:v>17.110000000000007</c:v>
                </c:pt>
                <c:pt idx="2">
                  <c:v>52.63</c:v>
                </c:pt>
                <c:pt idx="3">
                  <c:v>22.37</c:v>
                </c:pt>
              </c:numCache>
            </c:numRef>
          </c:val>
        </c:ser>
        <c:dLbls>
          <c:showVal val="1"/>
        </c:dLbls>
        <c:shape val="box"/>
        <c:axId val="126191104"/>
        <c:axId val="126192640"/>
        <c:axId val="0"/>
      </c:bar3DChart>
      <c:catAx>
        <c:axId val="1261911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6192640"/>
        <c:crosses val="autoZero"/>
        <c:auto val="1"/>
        <c:lblAlgn val="ctr"/>
        <c:lblOffset val="100"/>
      </c:catAx>
      <c:valAx>
        <c:axId val="126192640"/>
        <c:scaling>
          <c:orientation val="minMax"/>
        </c:scaling>
        <c:delete val="1"/>
        <c:axPos val="l"/>
        <c:numFmt formatCode="0.00" sourceLinked="1"/>
        <c:tickLblPos val="none"/>
        <c:crossAx val="12619110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 En mi clase conocen a todos los estudiantes…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16.22</c:v>
                </c:pt>
                <c:pt idx="1">
                  <c:v>53.15</c:v>
                </c:pt>
                <c:pt idx="2">
                  <c:v>30.630000000000006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12.2</c:v>
                </c:pt>
                <c:pt idx="1">
                  <c:v>55.28</c:v>
                </c:pt>
                <c:pt idx="2">
                  <c:v>28.459999999999994</c:v>
                </c:pt>
                <c:pt idx="3">
                  <c:v>4.07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26.03</c:v>
                </c:pt>
                <c:pt idx="1">
                  <c:v>34.25</c:v>
                </c:pt>
                <c:pt idx="2">
                  <c:v>36.99</c:v>
                </c:pt>
                <c:pt idx="3">
                  <c:v>2.74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14.67</c:v>
                </c:pt>
                <c:pt idx="1">
                  <c:v>38.67</c:v>
                </c:pt>
                <c:pt idx="2">
                  <c:v>34.67</c:v>
                </c:pt>
                <c:pt idx="3">
                  <c:v>12</c:v>
                </c:pt>
              </c:numCache>
            </c:numRef>
          </c:val>
        </c:ser>
        <c:dLbls>
          <c:showVal val="1"/>
        </c:dLbls>
        <c:shape val="box"/>
        <c:axId val="126262656"/>
        <c:axId val="126284928"/>
        <c:axId val="0"/>
      </c:bar3DChart>
      <c:catAx>
        <c:axId val="1262626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6284928"/>
        <c:crosses val="autoZero"/>
        <c:auto val="1"/>
        <c:lblAlgn val="ctr"/>
        <c:lblOffset val="100"/>
      </c:catAx>
      <c:valAx>
        <c:axId val="126284928"/>
        <c:scaling>
          <c:orientation val="minMax"/>
        </c:scaling>
        <c:delete val="1"/>
        <c:axPos val="l"/>
        <c:numFmt formatCode="0" sourceLinked="1"/>
        <c:tickLblPos val="none"/>
        <c:crossAx val="12626265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En mi clase hay un trato frío y distante con los estudiantes por parte de...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3.6</c:v>
                </c:pt>
                <c:pt idx="1">
                  <c:v>18.02</c:v>
                </c:pt>
                <c:pt idx="2">
                  <c:v>65.77</c:v>
                </c:pt>
                <c:pt idx="3">
                  <c:v>12.61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3.2800000000000002</c:v>
                </c:pt>
                <c:pt idx="1">
                  <c:v>31.97</c:v>
                </c:pt>
                <c:pt idx="2">
                  <c:v>54.92</c:v>
                </c:pt>
                <c:pt idx="3">
                  <c:v>9.84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5.63</c:v>
                </c:pt>
                <c:pt idx="1">
                  <c:v>16.899999999999999</c:v>
                </c:pt>
                <c:pt idx="2">
                  <c:v>69.010000000000005</c:v>
                </c:pt>
                <c:pt idx="3">
                  <c:v>8.4500000000000028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2.74</c:v>
                </c:pt>
                <c:pt idx="1">
                  <c:v>30.14</c:v>
                </c:pt>
                <c:pt idx="2">
                  <c:v>56.160000000000011</c:v>
                </c:pt>
                <c:pt idx="3">
                  <c:v>10.96</c:v>
                </c:pt>
              </c:numCache>
            </c:numRef>
          </c:val>
        </c:ser>
        <c:dLbls>
          <c:showVal val="1"/>
        </c:dLbls>
        <c:shape val="box"/>
        <c:axId val="126391808"/>
        <c:axId val="126393344"/>
        <c:axId val="0"/>
      </c:bar3DChart>
      <c:catAx>
        <c:axId val="1263918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6393344"/>
        <c:crosses val="autoZero"/>
        <c:auto val="1"/>
        <c:lblAlgn val="ctr"/>
        <c:lblOffset val="100"/>
      </c:catAx>
      <c:valAx>
        <c:axId val="126393344"/>
        <c:scaling>
          <c:orientation val="minMax"/>
        </c:scaling>
        <c:delete val="1"/>
        <c:axPos val="l"/>
        <c:numFmt formatCode="0" sourceLinked="1"/>
        <c:tickLblPos val="none"/>
        <c:crossAx val="12639180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sz="2160" b="1" i="0" u="none" strike="noStrike" baseline="0" dirty="0" smtClean="0"/>
              <a:t> LOS CONFLICTOS MÁS FRECUENTES EN MI CLASE SON</a:t>
            </a:r>
            <a:endParaRPr lang="es-CL" dirty="0"/>
          </a:p>
        </c:rich>
      </c:tx>
      <c:layout>
        <c:manualLayout>
          <c:xMode val="edge"/>
          <c:yMode val="edge"/>
          <c:x val="0.27951382268827457"/>
          <c:y val="1.6953438730358543E-3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Hoja1!$A$2:$A$8</c:f>
              <c:strCache>
                <c:ptCount val="7"/>
                <c:pt idx="0">
                  <c:v>a) Malas maneras y faltas de respeto de los alumnos hacia los profesores.</c:v>
                </c:pt>
                <c:pt idx="1">
                  <c:v>b) Agresiones, gritos, malos modos entre estudiantes</c:v>
                </c:pt>
                <c:pt idx="2">
                  <c:v>c) Vandalismo o destrozo de objetos y materiales.</c:v>
                </c:pt>
                <c:pt idx="3">
                  <c:v>d) Conflictos entre el profesorado.</c:v>
                </c:pt>
                <c:pt idx="4">
                  <c:v>e) Malas maneras y faltas de respeto de los profesores y profesoras hacia los alumnos y las alumnas.</c:v>
                </c:pt>
                <c:pt idx="5">
                  <c:v>f) Alumnos/as que impiden que se dé la clase.</c:v>
                </c:pt>
                <c:pt idx="6">
                  <c:v> g) Otros</c:v>
                </c:pt>
              </c:strCache>
            </c:strRef>
          </c:cat>
          <c:val>
            <c:numRef>
              <c:f>Hoja1!$B$2:$B$8</c:f>
              <c:numCache>
                <c:formatCode>0</c:formatCode>
                <c:ptCount val="7"/>
                <c:pt idx="0">
                  <c:v>22.009569377990427</c:v>
                </c:pt>
                <c:pt idx="1">
                  <c:v>29.186602870813363</c:v>
                </c:pt>
                <c:pt idx="2">
                  <c:v>4.7846889952153111</c:v>
                </c:pt>
                <c:pt idx="3">
                  <c:v>5.2631578947368425</c:v>
                </c:pt>
                <c:pt idx="4">
                  <c:v>11.961722488038278</c:v>
                </c:pt>
                <c:pt idx="5">
                  <c:v>26.794258373205743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Hoja1!$A$2:$A$8</c:f>
              <c:strCache>
                <c:ptCount val="7"/>
                <c:pt idx="0">
                  <c:v>a) Malas maneras y faltas de respeto de los alumnos hacia los profesores.</c:v>
                </c:pt>
                <c:pt idx="1">
                  <c:v>b) Agresiones, gritos, malos modos entre estudiantes</c:v>
                </c:pt>
                <c:pt idx="2">
                  <c:v>c) Vandalismo o destrozo de objetos y materiales.</c:v>
                </c:pt>
                <c:pt idx="3">
                  <c:v>d) Conflictos entre el profesorado.</c:v>
                </c:pt>
                <c:pt idx="4">
                  <c:v>e) Malas maneras y faltas de respeto de los profesores y profesoras hacia los alumnos y las alumnas.</c:v>
                </c:pt>
                <c:pt idx="5">
                  <c:v>f) Alumnos/as que impiden que se dé la clase.</c:v>
                </c:pt>
                <c:pt idx="6">
                  <c:v> g) Otros</c:v>
                </c:pt>
              </c:strCache>
            </c:strRef>
          </c:cat>
          <c:val>
            <c:numRef>
              <c:f>Hoja1!$C$2:$C$8</c:f>
              <c:numCache>
                <c:formatCode>0</c:formatCode>
                <c:ptCount val="7"/>
                <c:pt idx="0">
                  <c:v>18</c:v>
                </c:pt>
                <c:pt idx="1">
                  <c:v>21</c:v>
                </c:pt>
                <c:pt idx="2">
                  <c:v>12</c:v>
                </c:pt>
                <c:pt idx="3">
                  <c:v>3.5</c:v>
                </c:pt>
                <c:pt idx="4">
                  <c:v>4</c:v>
                </c:pt>
                <c:pt idx="5">
                  <c:v>35</c:v>
                </c:pt>
                <c:pt idx="6">
                  <c:v>6.5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Hoja1!$A$2:$A$8</c:f>
              <c:strCache>
                <c:ptCount val="7"/>
                <c:pt idx="0">
                  <c:v>a) Malas maneras y faltas de respeto de los alumnos hacia los profesores.</c:v>
                </c:pt>
                <c:pt idx="1">
                  <c:v>b) Agresiones, gritos, malos modos entre estudiantes</c:v>
                </c:pt>
                <c:pt idx="2">
                  <c:v>c) Vandalismo o destrozo de objetos y materiales.</c:v>
                </c:pt>
                <c:pt idx="3">
                  <c:v>d) Conflictos entre el profesorado.</c:v>
                </c:pt>
                <c:pt idx="4">
                  <c:v>e) Malas maneras y faltas de respeto de los profesores y profesoras hacia los alumnos y las alumnas.</c:v>
                </c:pt>
                <c:pt idx="5">
                  <c:v>f) Alumnos/as que impiden que se dé la clase.</c:v>
                </c:pt>
                <c:pt idx="6">
                  <c:v> g) Otros</c:v>
                </c:pt>
              </c:strCache>
            </c:strRef>
          </c:cat>
          <c:val>
            <c:numRef>
              <c:f>Hoja1!$D$2:$D$8</c:f>
              <c:numCache>
                <c:formatCode>0</c:formatCode>
                <c:ptCount val="7"/>
                <c:pt idx="0">
                  <c:v>36.046511627906973</c:v>
                </c:pt>
                <c:pt idx="1">
                  <c:v>18.604651162790734</c:v>
                </c:pt>
                <c:pt idx="2">
                  <c:v>6.9767441860465134</c:v>
                </c:pt>
                <c:pt idx="3">
                  <c:v>2.3255813953488373</c:v>
                </c:pt>
                <c:pt idx="4">
                  <c:v>5.8139534883720927</c:v>
                </c:pt>
                <c:pt idx="5">
                  <c:v>23.255813953488371</c:v>
                </c:pt>
                <c:pt idx="6">
                  <c:v>6.9767441860465134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Hoja1!$A$2:$A$8</c:f>
              <c:strCache>
                <c:ptCount val="7"/>
                <c:pt idx="0">
                  <c:v>a) Malas maneras y faltas de respeto de los alumnos hacia los profesores.</c:v>
                </c:pt>
                <c:pt idx="1">
                  <c:v>b) Agresiones, gritos, malos modos entre estudiantes</c:v>
                </c:pt>
                <c:pt idx="2">
                  <c:v>c) Vandalismo o destrozo de objetos y materiales.</c:v>
                </c:pt>
                <c:pt idx="3">
                  <c:v>d) Conflictos entre el profesorado.</c:v>
                </c:pt>
                <c:pt idx="4">
                  <c:v>e) Malas maneras y faltas de respeto de los profesores y profesoras hacia los alumnos y las alumnas.</c:v>
                </c:pt>
                <c:pt idx="5">
                  <c:v>f) Alumnos/as que impiden que se dé la clase.</c:v>
                </c:pt>
                <c:pt idx="6">
                  <c:v> g) Otros</c:v>
                </c:pt>
              </c:strCache>
            </c:strRef>
          </c:cat>
          <c:val>
            <c:numRef>
              <c:f>Hoja1!$E$2:$E$8</c:f>
              <c:numCache>
                <c:formatCode>0</c:formatCode>
                <c:ptCount val="7"/>
                <c:pt idx="0">
                  <c:v>25.465838509316772</c:v>
                </c:pt>
                <c:pt idx="1">
                  <c:v>28.571428571428573</c:v>
                </c:pt>
                <c:pt idx="2">
                  <c:v>8.0745341614906838</c:v>
                </c:pt>
                <c:pt idx="3">
                  <c:v>4.9689440993788816</c:v>
                </c:pt>
                <c:pt idx="4">
                  <c:v>6.2111801242236071</c:v>
                </c:pt>
                <c:pt idx="5">
                  <c:v>26.086956521739129</c:v>
                </c:pt>
                <c:pt idx="6">
                  <c:v>0.62111801242236064</c:v>
                </c:pt>
              </c:numCache>
            </c:numRef>
          </c:val>
        </c:ser>
        <c:dLbls>
          <c:showVal val="1"/>
        </c:dLbls>
        <c:shape val="box"/>
        <c:axId val="116066560"/>
        <c:axId val="116092928"/>
        <c:axId val="0"/>
      </c:bar3DChart>
      <c:catAx>
        <c:axId val="1160665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16092928"/>
        <c:crosses val="autoZero"/>
        <c:auto val="1"/>
        <c:lblAlgn val="ctr"/>
        <c:lblOffset val="100"/>
      </c:catAx>
      <c:valAx>
        <c:axId val="116092928"/>
        <c:scaling>
          <c:orientation val="minMax"/>
        </c:scaling>
        <c:delete val="1"/>
        <c:axPos val="l"/>
        <c:numFmt formatCode="0" sourceLinked="1"/>
        <c:majorTickMark val="none"/>
        <c:tickLblPos val="none"/>
        <c:crossAx val="11606656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En mi clase proponen con frecuencia la realización de trabajos en grupo o por parejas… 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4.5</c:v>
                </c:pt>
                <c:pt idx="1">
                  <c:v>57.660000000000011</c:v>
                </c:pt>
                <c:pt idx="2">
                  <c:v>36.04</c:v>
                </c:pt>
                <c:pt idx="3">
                  <c:v>1.8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6.45</c:v>
                </c:pt>
                <c:pt idx="1">
                  <c:v>38.71</c:v>
                </c:pt>
                <c:pt idx="2">
                  <c:v>51.61</c:v>
                </c:pt>
                <c:pt idx="3">
                  <c:v>3.23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8.4500000000000028</c:v>
                </c:pt>
                <c:pt idx="1">
                  <c:v>45.07</c:v>
                </c:pt>
                <c:pt idx="2">
                  <c:v>43.660000000000011</c:v>
                </c:pt>
                <c:pt idx="3">
                  <c:v>2.82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profesores/as</c:v>
                </c:pt>
                <c:pt idx="1">
                  <c:v>b) La mayoría de profesores/as</c:v>
                </c:pt>
                <c:pt idx="2">
                  <c:v>c) Pocos profesores/as</c:v>
                </c:pt>
                <c:pt idx="3">
                  <c:v>d) Ningún profesor/a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3.9499999999999997</c:v>
                </c:pt>
                <c:pt idx="1">
                  <c:v>50</c:v>
                </c:pt>
                <c:pt idx="2">
                  <c:v>43.42</c:v>
                </c:pt>
                <c:pt idx="3">
                  <c:v>2.63</c:v>
                </c:pt>
              </c:numCache>
            </c:numRef>
          </c:val>
        </c:ser>
        <c:dLbls>
          <c:showVal val="1"/>
        </c:dLbls>
        <c:shape val="box"/>
        <c:axId val="126644608"/>
        <c:axId val="126646144"/>
        <c:axId val="0"/>
      </c:bar3DChart>
      <c:catAx>
        <c:axId val="1266446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6646144"/>
        <c:crosses val="autoZero"/>
        <c:auto val="1"/>
        <c:lblAlgn val="ctr"/>
        <c:lblOffset val="100"/>
      </c:catAx>
      <c:valAx>
        <c:axId val="126646144"/>
        <c:scaling>
          <c:orientation val="minMax"/>
        </c:scaling>
        <c:delete val="1"/>
        <c:axPos val="l"/>
        <c:numFmt formatCode="0" sourceLinked="1"/>
        <c:tickLblPos val="none"/>
        <c:crossAx val="12664460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En mi clase tratamos por igual a chicos y chicas…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estudiantes</c:v>
                </c:pt>
                <c:pt idx="1">
                  <c:v>b) La mayoría de estudiantes</c:v>
                </c:pt>
                <c:pt idx="2">
                  <c:v>c) Pocos estudiantes</c:v>
                </c:pt>
                <c:pt idx="3">
                  <c:v>d) Ningún estudiante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13.64</c:v>
                </c:pt>
                <c:pt idx="1">
                  <c:v>60</c:v>
                </c:pt>
                <c:pt idx="2">
                  <c:v>21.82</c:v>
                </c:pt>
                <c:pt idx="3">
                  <c:v>4.55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estudiantes</c:v>
                </c:pt>
                <c:pt idx="1">
                  <c:v>b) La mayoría de estudiantes</c:v>
                </c:pt>
                <c:pt idx="2">
                  <c:v>c) Pocos estudiantes</c:v>
                </c:pt>
                <c:pt idx="3">
                  <c:v>d) Ningún estudiante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25.95</c:v>
                </c:pt>
                <c:pt idx="1">
                  <c:v>47.33</c:v>
                </c:pt>
                <c:pt idx="2">
                  <c:v>15.27</c:v>
                </c:pt>
                <c:pt idx="3">
                  <c:v>11.450000000000003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estudiantes</c:v>
                </c:pt>
                <c:pt idx="1">
                  <c:v>b) La mayoría de estudiantes</c:v>
                </c:pt>
                <c:pt idx="2">
                  <c:v>c) Pocos estudiantes</c:v>
                </c:pt>
                <c:pt idx="3">
                  <c:v>d) Ningún estudiante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17.809999999999999</c:v>
                </c:pt>
                <c:pt idx="1">
                  <c:v>26.03</c:v>
                </c:pt>
                <c:pt idx="2">
                  <c:v>47.95</c:v>
                </c:pt>
                <c:pt idx="3">
                  <c:v>8.2200000000000024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estudiantes</c:v>
                </c:pt>
                <c:pt idx="1">
                  <c:v>b) La mayoría de estudiantes</c:v>
                </c:pt>
                <c:pt idx="2">
                  <c:v>c) Pocos estudiantes</c:v>
                </c:pt>
                <c:pt idx="3">
                  <c:v>d) Ningún estudiante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13.33</c:v>
                </c:pt>
                <c:pt idx="1">
                  <c:v>30.67</c:v>
                </c:pt>
                <c:pt idx="2">
                  <c:v>49.33</c:v>
                </c:pt>
                <c:pt idx="3">
                  <c:v>6.67</c:v>
                </c:pt>
              </c:numCache>
            </c:numRef>
          </c:val>
        </c:ser>
        <c:dLbls>
          <c:showVal val="1"/>
        </c:dLbls>
        <c:shape val="box"/>
        <c:axId val="126737408"/>
        <c:axId val="126812928"/>
        <c:axId val="0"/>
      </c:bar3DChart>
      <c:catAx>
        <c:axId val="1267374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6812928"/>
        <c:crosses val="autoZero"/>
        <c:auto val="1"/>
        <c:lblAlgn val="ctr"/>
        <c:lblOffset val="100"/>
      </c:catAx>
      <c:valAx>
        <c:axId val="126812928"/>
        <c:scaling>
          <c:orientation val="minMax"/>
        </c:scaling>
        <c:delete val="1"/>
        <c:axPos val="l"/>
        <c:numFmt formatCode="0" sourceLinked="1"/>
        <c:tickLblPos val="none"/>
        <c:crossAx val="12673740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En mi clase aceptamos las diferencias individuales</a:t>
            </a:r>
            <a:r>
              <a:rPr lang="es-CL" baseline="0" dirty="0" smtClean="0"/>
              <a:t> </a:t>
            </a:r>
            <a:r>
              <a:rPr lang="es-CL" dirty="0" smtClean="0"/>
              <a:t>de forma de ser, físicamente, gustos,  y nos tratamos con respeto…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estudiantes</c:v>
                </c:pt>
                <c:pt idx="1">
                  <c:v>b) La mayoría de estudiantes</c:v>
                </c:pt>
                <c:pt idx="2">
                  <c:v>c) Pocos estudiantes</c:v>
                </c:pt>
                <c:pt idx="3">
                  <c:v>d) Ningún estudiante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8.0400000000000009</c:v>
                </c:pt>
                <c:pt idx="1">
                  <c:v>36.61</c:v>
                </c:pt>
                <c:pt idx="2">
                  <c:v>50</c:v>
                </c:pt>
                <c:pt idx="3">
                  <c:v>5.3599999999999985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estudiantes</c:v>
                </c:pt>
                <c:pt idx="1">
                  <c:v>b) La mayoría de estudiantes</c:v>
                </c:pt>
                <c:pt idx="2">
                  <c:v>c) Pocos estudiantes</c:v>
                </c:pt>
                <c:pt idx="3">
                  <c:v>d) Ningún estudiante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16.8</c:v>
                </c:pt>
                <c:pt idx="1">
                  <c:v>40</c:v>
                </c:pt>
                <c:pt idx="2">
                  <c:v>40.800000000000004</c:v>
                </c:pt>
                <c:pt idx="3">
                  <c:v>1.82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estudiantes</c:v>
                </c:pt>
                <c:pt idx="1">
                  <c:v>b) La mayoría de estudiantes</c:v>
                </c:pt>
                <c:pt idx="2">
                  <c:v>c) Pocos estudiantes</c:v>
                </c:pt>
                <c:pt idx="3">
                  <c:v>d) Ningún estudiante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15.28</c:v>
                </c:pt>
                <c:pt idx="1">
                  <c:v>26.39</c:v>
                </c:pt>
                <c:pt idx="2">
                  <c:v>51.39</c:v>
                </c:pt>
                <c:pt idx="3">
                  <c:v>6.94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estudiantes</c:v>
                </c:pt>
                <c:pt idx="1">
                  <c:v>b) La mayoría de estudiantes</c:v>
                </c:pt>
                <c:pt idx="2">
                  <c:v>c) Pocos estudiantes</c:v>
                </c:pt>
                <c:pt idx="3">
                  <c:v>d) Ningún estudiante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2.67</c:v>
                </c:pt>
                <c:pt idx="1">
                  <c:v>20</c:v>
                </c:pt>
                <c:pt idx="2">
                  <c:v>56</c:v>
                </c:pt>
                <c:pt idx="3">
                  <c:v>21.330000000000005</c:v>
                </c:pt>
              </c:numCache>
            </c:numRef>
          </c:val>
        </c:ser>
        <c:dLbls>
          <c:showVal val="1"/>
        </c:dLbls>
        <c:shape val="box"/>
        <c:axId val="126948480"/>
        <c:axId val="126950016"/>
        <c:axId val="0"/>
      </c:bar3DChart>
      <c:catAx>
        <c:axId val="1269484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6950016"/>
        <c:crosses val="autoZero"/>
        <c:auto val="1"/>
        <c:lblAlgn val="ctr"/>
        <c:lblOffset val="100"/>
      </c:catAx>
      <c:valAx>
        <c:axId val="126950016"/>
        <c:scaling>
          <c:orientation val="minMax"/>
        </c:scaling>
        <c:delete val="1"/>
        <c:axPos val="l"/>
        <c:numFmt formatCode="0" sourceLinked="1"/>
        <c:tickLblPos val="none"/>
        <c:crossAx val="12694848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En mi clase nos gusta que haya compañeros de países y culturas diferentes a ...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estudiantes</c:v>
                </c:pt>
                <c:pt idx="1">
                  <c:v>b) La mayoría de estudiantes</c:v>
                </c:pt>
                <c:pt idx="2">
                  <c:v>c) Pocos estudiantes</c:v>
                </c:pt>
                <c:pt idx="3">
                  <c:v>d) Ningún estudiante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15.93</c:v>
                </c:pt>
                <c:pt idx="1">
                  <c:v>31.86</c:v>
                </c:pt>
                <c:pt idx="2">
                  <c:v>42.48</c:v>
                </c:pt>
                <c:pt idx="3">
                  <c:v>9.73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estudiantes</c:v>
                </c:pt>
                <c:pt idx="1">
                  <c:v>b) La mayoría de estudiantes</c:v>
                </c:pt>
                <c:pt idx="2">
                  <c:v>c) Pocos estudiantes</c:v>
                </c:pt>
                <c:pt idx="3">
                  <c:v>d) Ningún estudiante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11.9</c:v>
                </c:pt>
                <c:pt idx="1">
                  <c:v>35.71</c:v>
                </c:pt>
                <c:pt idx="2">
                  <c:v>42.86</c:v>
                </c:pt>
                <c:pt idx="3">
                  <c:v>9.52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estudiantes</c:v>
                </c:pt>
                <c:pt idx="1">
                  <c:v>b) La mayoría de estudiantes</c:v>
                </c:pt>
                <c:pt idx="2">
                  <c:v>c) Pocos estudiantes</c:v>
                </c:pt>
                <c:pt idx="3">
                  <c:v>d) Ningún estudiante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16.670000000000005</c:v>
                </c:pt>
                <c:pt idx="1">
                  <c:v>37.5</c:v>
                </c:pt>
                <c:pt idx="2">
                  <c:v>27.779999999999994</c:v>
                </c:pt>
                <c:pt idx="3">
                  <c:v>18.059999999999999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los estudiantes</c:v>
                </c:pt>
                <c:pt idx="1">
                  <c:v>b) La mayoría de estudiantes</c:v>
                </c:pt>
                <c:pt idx="2">
                  <c:v>c) Pocos estudiantes</c:v>
                </c:pt>
                <c:pt idx="3">
                  <c:v>d) Ningún estudiante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6.67</c:v>
                </c:pt>
                <c:pt idx="1">
                  <c:v>10.67</c:v>
                </c:pt>
                <c:pt idx="2">
                  <c:v>58.67</c:v>
                </c:pt>
                <c:pt idx="3">
                  <c:v>24</c:v>
                </c:pt>
              </c:numCache>
            </c:numRef>
          </c:val>
        </c:ser>
        <c:dLbls>
          <c:showVal val="1"/>
        </c:dLbls>
        <c:shape val="box"/>
        <c:axId val="127007744"/>
        <c:axId val="127083264"/>
        <c:axId val="0"/>
      </c:bar3DChart>
      <c:catAx>
        <c:axId val="1270077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7083264"/>
        <c:crosses val="autoZero"/>
        <c:auto val="1"/>
        <c:lblAlgn val="ctr"/>
        <c:lblOffset val="100"/>
      </c:catAx>
      <c:valAx>
        <c:axId val="127083264"/>
        <c:scaling>
          <c:orientation val="minMax"/>
        </c:scaling>
        <c:delete val="1"/>
        <c:axPos val="l"/>
        <c:numFmt formatCode="0" sourceLinked="1"/>
        <c:tickLblPos val="none"/>
        <c:crossAx val="12700774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En mi clase mantengo buenas relaciones de amistad con ...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mis compañeros</c:v>
                </c:pt>
                <c:pt idx="1">
                  <c:v>b) La mayoría de mis compañeros</c:v>
                </c:pt>
                <c:pt idx="2">
                  <c:v>c) Pocos compañeros</c:v>
                </c:pt>
                <c:pt idx="3">
                  <c:v>d) Ningún compañero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8.11</c:v>
                </c:pt>
                <c:pt idx="1">
                  <c:v>67.569999999999993</c:v>
                </c:pt>
                <c:pt idx="2">
                  <c:v>23.419999999999995</c:v>
                </c:pt>
                <c:pt idx="3">
                  <c:v>0.9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mis compañeros</c:v>
                </c:pt>
                <c:pt idx="1">
                  <c:v>b) La mayoría de mis compañeros</c:v>
                </c:pt>
                <c:pt idx="2">
                  <c:v>c) Pocos compañeros</c:v>
                </c:pt>
                <c:pt idx="3">
                  <c:v>d) Ningún compañero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20.630000000000006</c:v>
                </c:pt>
                <c:pt idx="1">
                  <c:v>60.32</c:v>
                </c:pt>
                <c:pt idx="2">
                  <c:v>19.05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mis compañeros</c:v>
                </c:pt>
                <c:pt idx="1">
                  <c:v>b) La mayoría de mis compañeros</c:v>
                </c:pt>
                <c:pt idx="2">
                  <c:v>c) Pocos compañeros</c:v>
                </c:pt>
                <c:pt idx="3">
                  <c:v>d) Ningún compañero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25</c:v>
                </c:pt>
                <c:pt idx="1">
                  <c:v>50</c:v>
                </c:pt>
                <c:pt idx="2">
                  <c:v>23.610000000000007</c:v>
                </c:pt>
                <c:pt idx="3">
                  <c:v>1.3900000000000001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mis compañeros</c:v>
                </c:pt>
                <c:pt idx="1">
                  <c:v>b) La mayoría de mis compañeros</c:v>
                </c:pt>
                <c:pt idx="2">
                  <c:v>c) Pocos compañeros</c:v>
                </c:pt>
                <c:pt idx="3">
                  <c:v>d) Ningún compañero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13.33</c:v>
                </c:pt>
                <c:pt idx="1">
                  <c:v>41.33</c:v>
                </c:pt>
                <c:pt idx="2">
                  <c:v>42.67</c:v>
                </c:pt>
                <c:pt idx="3">
                  <c:v>2.67</c:v>
                </c:pt>
              </c:numCache>
            </c:numRef>
          </c:val>
        </c:ser>
        <c:dLbls>
          <c:showVal val="1"/>
        </c:dLbls>
        <c:shape val="box"/>
        <c:axId val="127300736"/>
        <c:axId val="127302272"/>
        <c:axId val="0"/>
      </c:bar3DChart>
      <c:catAx>
        <c:axId val="1273007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7302272"/>
        <c:crosses val="autoZero"/>
        <c:auto val="1"/>
        <c:lblAlgn val="ctr"/>
        <c:lblOffset val="100"/>
      </c:catAx>
      <c:valAx>
        <c:axId val="127302272"/>
        <c:scaling>
          <c:orientation val="minMax"/>
        </c:scaling>
        <c:delete val="1"/>
        <c:axPos val="l"/>
        <c:numFmt formatCode="0" sourceLinked="1"/>
        <c:tickLblPos val="none"/>
        <c:crossAx val="12730073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Cuando tengo que realizar trabajos escolares, en mi clase puedo contar con...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mis compañeros</c:v>
                </c:pt>
                <c:pt idx="1">
                  <c:v>b) La mayoría de mis compañeros</c:v>
                </c:pt>
                <c:pt idx="2">
                  <c:v>c) Pocos compañeros</c:v>
                </c:pt>
                <c:pt idx="3">
                  <c:v>d) Ningún compañero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6.25</c:v>
                </c:pt>
                <c:pt idx="1">
                  <c:v>46.43</c:v>
                </c:pt>
                <c:pt idx="2">
                  <c:v>45.54</c:v>
                </c:pt>
                <c:pt idx="3">
                  <c:v>1.79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mis compañeros</c:v>
                </c:pt>
                <c:pt idx="1">
                  <c:v>b) La mayoría de mis compañeros</c:v>
                </c:pt>
                <c:pt idx="2">
                  <c:v>c) Pocos compañeros</c:v>
                </c:pt>
                <c:pt idx="3">
                  <c:v>d) Ningún compañero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6.35</c:v>
                </c:pt>
                <c:pt idx="1">
                  <c:v>36.51</c:v>
                </c:pt>
                <c:pt idx="2">
                  <c:v>53.17</c:v>
                </c:pt>
                <c:pt idx="3">
                  <c:v>3.9699999999999998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mis compañeros</c:v>
                </c:pt>
                <c:pt idx="1">
                  <c:v>b) La mayoría de mis compañeros</c:v>
                </c:pt>
                <c:pt idx="2">
                  <c:v>c) Pocos compañeros</c:v>
                </c:pt>
                <c:pt idx="3">
                  <c:v>d) Ningún compañero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6.94</c:v>
                </c:pt>
                <c:pt idx="1">
                  <c:v>27.779999999999994</c:v>
                </c:pt>
                <c:pt idx="2">
                  <c:v>62.5</c:v>
                </c:pt>
                <c:pt idx="3">
                  <c:v>2.7800000000000002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mis compañeros</c:v>
                </c:pt>
                <c:pt idx="1">
                  <c:v>b) La mayoría de mis compañeros</c:v>
                </c:pt>
                <c:pt idx="2">
                  <c:v>c) Pocos compañeros</c:v>
                </c:pt>
                <c:pt idx="3">
                  <c:v>d) Ningún compañero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2.67</c:v>
                </c:pt>
                <c:pt idx="1">
                  <c:v>28</c:v>
                </c:pt>
                <c:pt idx="2">
                  <c:v>65.33</c:v>
                </c:pt>
                <c:pt idx="3">
                  <c:v>4</c:v>
                </c:pt>
              </c:numCache>
            </c:numRef>
          </c:val>
        </c:ser>
        <c:dLbls>
          <c:showVal val="1"/>
        </c:dLbls>
        <c:shape val="box"/>
        <c:axId val="127249408"/>
        <c:axId val="127259392"/>
        <c:axId val="0"/>
      </c:bar3DChart>
      <c:catAx>
        <c:axId val="1272494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7259392"/>
        <c:crosses val="autoZero"/>
        <c:auto val="1"/>
        <c:lblAlgn val="ctr"/>
        <c:lblOffset val="100"/>
      </c:catAx>
      <c:valAx>
        <c:axId val="127259392"/>
        <c:scaling>
          <c:orientation val="minMax"/>
        </c:scaling>
        <c:delete val="1"/>
        <c:axPos val="l"/>
        <c:numFmt formatCode="0" sourceLinked="1"/>
        <c:tickLblPos val="none"/>
        <c:crossAx val="12724940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Si tengo problemas de tipo personal, en mi clase puedo contar con…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mis compañeros</c:v>
                </c:pt>
                <c:pt idx="1">
                  <c:v>b) La mayoría de mis compañeros</c:v>
                </c:pt>
                <c:pt idx="2">
                  <c:v>c) Pocos compañeros</c:v>
                </c:pt>
                <c:pt idx="3">
                  <c:v>d) Ningún compañero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1.79</c:v>
                </c:pt>
                <c:pt idx="1">
                  <c:v>16.07</c:v>
                </c:pt>
                <c:pt idx="2">
                  <c:v>69.64</c:v>
                </c:pt>
                <c:pt idx="3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mis compañeros</c:v>
                </c:pt>
                <c:pt idx="1">
                  <c:v>b) La mayoría de mis compañeros</c:v>
                </c:pt>
                <c:pt idx="2">
                  <c:v>c) Pocos compañeros</c:v>
                </c:pt>
                <c:pt idx="3">
                  <c:v>d) Ningún compañero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4.6899999999999995</c:v>
                </c:pt>
                <c:pt idx="1">
                  <c:v>14.06</c:v>
                </c:pt>
                <c:pt idx="2">
                  <c:v>63.28</c:v>
                </c:pt>
                <c:pt idx="3">
                  <c:v>17.97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mis compañeros</c:v>
                </c:pt>
                <c:pt idx="1">
                  <c:v>b) La mayoría de mis compañeros</c:v>
                </c:pt>
                <c:pt idx="2">
                  <c:v>c) Pocos compañeros</c:v>
                </c:pt>
                <c:pt idx="3">
                  <c:v>d) Ningún compañero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7.14</c:v>
                </c:pt>
                <c:pt idx="1">
                  <c:v>8.57</c:v>
                </c:pt>
                <c:pt idx="2">
                  <c:v>68.569999999999993</c:v>
                </c:pt>
                <c:pt idx="3">
                  <c:v>15.71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Todos mis compañeros</c:v>
                </c:pt>
                <c:pt idx="1">
                  <c:v>b) La mayoría de mis compañeros</c:v>
                </c:pt>
                <c:pt idx="2">
                  <c:v>c) Pocos compañeros</c:v>
                </c:pt>
                <c:pt idx="3">
                  <c:v>d) Ningún compañero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1.33</c:v>
                </c:pt>
                <c:pt idx="1">
                  <c:v>14.67</c:v>
                </c:pt>
                <c:pt idx="2">
                  <c:v>58.67</c:v>
                </c:pt>
                <c:pt idx="3">
                  <c:v>25.330000000000005</c:v>
                </c:pt>
              </c:numCache>
            </c:numRef>
          </c:val>
        </c:ser>
        <c:dLbls>
          <c:showVal val="1"/>
        </c:dLbls>
        <c:shape val="box"/>
        <c:axId val="127444096"/>
        <c:axId val="127445632"/>
        <c:axId val="0"/>
      </c:bar3DChart>
      <c:catAx>
        <c:axId val="1274440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7445632"/>
        <c:crosses val="autoZero"/>
        <c:auto val="1"/>
        <c:lblAlgn val="ctr"/>
        <c:lblOffset val="100"/>
      </c:catAx>
      <c:valAx>
        <c:axId val="127445632"/>
        <c:scaling>
          <c:orientation val="minMax"/>
        </c:scaling>
        <c:delete val="1"/>
        <c:axPos val="l"/>
        <c:numFmt formatCode="0" sourceLinked="1"/>
        <c:tickLblPos val="none"/>
        <c:crossAx val="12744409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DESDE QUE EMPEZÓ EL CURSO, ¿SIENTES QUE TE HAN MALTRATADO O ABUSADO DE TI?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Una o dos veces.</c:v>
                </c:pt>
                <c:pt idx="1">
                  <c:v>b) De vez en cuando.</c:v>
                </c:pt>
                <c:pt idx="2">
                  <c:v>c) Con mucha frecuencia.</c:v>
                </c:pt>
                <c:pt idx="3">
                  <c:v>d) Me ocurre siempre.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50.862068965517224</c:v>
                </c:pt>
                <c:pt idx="1">
                  <c:v>19.827586206896555</c:v>
                </c:pt>
                <c:pt idx="2">
                  <c:v>3.4482758620689653</c:v>
                </c:pt>
                <c:pt idx="3">
                  <c:v>2.5862068965517238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Una o dos veces.</c:v>
                </c:pt>
                <c:pt idx="1">
                  <c:v>b) De vez en cuando.</c:v>
                </c:pt>
                <c:pt idx="2">
                  <c:v>c) Con mucha frecuencia.</c:v>
                </c:pt>
                <c:pt idx="3">
                  <c:v>d) Me ocurre siempre.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69.29133858267717</c:v>
                </c:pt>
                <c:pt idx="1">
                  <c:v>18.110236220472441</c:v>
                </c:pt>
                <c:pt idx="2">
                  <c:v>3.1496062992125986</c:v>
                </c:pt>
                <c:pt idx="3">
                  <c:v>0.78740157480314954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Una o dos veces.</c:v>
                </c:pt>
                <c:pt idx="1">
                  <c:v>b) De vez en cuando.</c:v>
                </c:pt>
                <c:pt idx="2">
                  <c:v>c) Con mucha frecuencia.</c:v>
                </c:pt>
                <c:pt idx="3">
                  <c:v>d) Me ocurre siempre.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70.666666666666671</c:v>
                </c:pt>
                <c:pt idx="1">
                  <c:v>16</c:v>
                </c:pt>
                <c:pt idx="2">
                  <c:v>2.6666666666666665</c:v>
                </c:pt>
                <c:pt idx="3">
                  <c:v>2.6666666666666665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a) Una o dos veces.</c:v>
                </c:pt>
                <c:pt idx="1">
                  <c:v>b) De vez en cuando.</c:v>
                </c:pt>
                <c:pt idx="2">
                  <c:v>c) Con mucha frecuencia.</c:v>
                </c:pt>
                <c:pt idx="3">
                  <c:v>d) Me ocurre siempre.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56</c:v>
                </c:pt>
                <c:pt idx="1">
                  <c:v>13.333333333333334</c:v>
                </c:pt>
                <c:pt idx="2">
                  <c:v>5.3333333333333393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shape val="box"/>
        <c:axId val="121041280"/>
        <c:axId val="121042816"/>
        <c:axId val="0"/>
      </c:bar3DChart>
      <c:catAx>
        <c:axId val="1210412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1042816"/>
        <c:crosses val="autoZero"/>
        <c:auto val="1"/>
        <c:lblAlgn val="ctr"/>
        <c:lblOffset val="100"/>
      </c:catAx>
      <c:valAx>
        <c:axId val="121042816"/>
        <c:scaling>
          <c:orientation val="minMax"/>
        </c:scaling>
        <c:delete val="1"/>
        <c:axPos val="l"/>
        <c:numFmt formatCode="0" sourceLinked="1"/>
        <c:tickLblPos val="none"/>
        <c:crossAx val="12104128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DESDE QUE EMPEZÓ EL CURSO, ¿SIENTES QUE HAS MALTRATADO O ABUSADO DE ALGÚN COMPAÑERO/A?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a) No, nunca lo he hecho.</c:v>
                </c:pt>
                <c:pt idx="1">
                  <c:v>b) Una o dos veces.</c:v>
                </c:pt>
                <c:pt idx="2">
                  <c:v>c) De vez en cuando.</c:v>
                </c:pt>
                <c:pt idx="3">
                  <c:v>d) Con mucha frecuencia.</c:v>
                </c:pt>
                <c:pt idx="4">
                  <c:v>e) Siempre lo hago.</c:v>
                </c:pt>
              </c:strCache>
            </c:strRef>
          </c:cat>
          <c:val>
            <c:numRef>
              <c:f>Hoja1!$B$2:$B$6</c:f>
              <c:numCache>
                <c:formatCode>0</c:formatCode>
                <c:ptCount val="5"/>
                <c:pt idx="0">
                  <c:v>31.03448275862069</c:v>
                </c:pt>
                <c:pt idx="1">
                  <c:v>47.413793103448242</c:v>
                </c:pt>
                <c:pt idx="2">
                  <c:v>19.827586206896555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a) No, nunca lo he hecho.</c:v>
                </c:pt>
                <c:pt idx="1">
                  <c:v>b) Una o dos veces.</c:v>
                </c:pt>
                <c:pt idx="2">
                  <c:v>c) De vez en cuando.</c:v>
                </c:pt>
                <c:pt idx="3">
                  <c:v>d) Con mucha frecuencia.</c:v>
                </c:pt>
                <c:pt idx="4">
                  <c:v>e) Siempre lo hago.</c:v>
                </c:pt>
              </c:strCache>
            </c:strRef>
          </c:cat>
          <c:val>
            <c:numRef>
              <c:f>Hoja1!$C$2:$C$6</c:f>
              <c:numCache>
                <c:formatCode>0</c:formatCode>
                <c:ptCount val="5"/>
                <c:pt idx="0">
                  <c:v>40.944881889763721</c:v>
                </c:pt>
                <c:pt idx="1">
                  <c:v>41.732283464566926</c:v>
                </c:pt>
                <c:pt idx="2">
                  <c:v>7.0866141732283463</c:v>
                </c:pt>
                <c:pt idx="3">
                  <c:v>8.6614173228346463</c:v>
                </c:pt>
                <c:pt idx="4">
                  <c:v>3.1496062992125986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a) No, nunca lo he hecho.</c:v>
                </c:pt>
                <c:pt idx="1">
                  <c:v>b) Una o dos veces.</c:v>
                </c:pt>
                <c:pt idx="2">
                  <c:v>c) De vez en cuando.</c:v>
                </c:pt>
                <c:pt idx="3">
                  <c:v>d) Con mucha frecuencia.</c:v>
                </c:pt>
                <c:pt idx="4">
                  <c:v>e) Siempre lo hago.</c:v>
                </c:pt>
              </c:strCache>
            </c:strRef>
          </c:cat>
          <c:val>
            <c:numRef>
              <c:f>Hoja1!$D$2:$D$6</c:f>
              <c:numCache>
                <c:formatCode>0</c:formatCode>
                <c:ptCount val="5"/>
                <c:pt idx="0">
                  <c:v>28</c:v>
                </c:pt>
                <c:pt idx="1">
                  <c:v>40</c:v>
                </c:pt>
                <c:pt idx="2">
                  <c:v>26.666666666666668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a) No, nunca lo he hecho.</c:v>
                </c:pt>
                <c:pt idx="1">
                  <c:v>b) Una o dos veces.</c:v>
                </c:pt>
                <c:pt idx="2">
                  <c:v>c) De vez en cuando.</c:v>
                </c:pt>
                <c:pt idx="3">
                  <c:v>d) Con mucha frecuencia.</c:v>
                </c:pt>
                <c:pt idx="4">
                  <c:v>e) Siempre lo hago.</c:v>
                </c:pt>
              </c:strCache>
            </c:strRef>
          </c:cat>
          <c:val>
            <c:numRef>
              <c:f>Hoja1!$E$2:$E$6</c:f>
              <c:numCache>
                <c:formatCode>0</c:formatCode>
                <c:ptCount val="5"/>
                <c:pt idx="0">
                  <c:v>18.666666666666668</c:v>
                </c:pt>
                <c:pt idx="1">
                  <c:v>45.333333333333336</c:v>
                </c:pt>
                <c:pt idx="2">
                  <c:v>22.666666666666668</c:v>
                </c:pt>
                <c:pt idx="3">
                  <c:v>5.3333333333333384</c:v>
                </c:pt>
                <c:pt idx="4">
                  <c:v>1.3333333333333333</c:v>
                </c:pt>
              </c:numCache>
            </c:numRef>
          </c:val>
        </c:ser>
        <c:dLbls>
          <c:showVal val="1"/>
        </c:dLbls>
        <c:shape val="box"/>
        <c:axId val="121415936"/>
        <c:axId val="121425920"/>
        <c:axId val="0"/>
      </c:bar3DChart>
      <c:catAx>
        <c:axId val="1214159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1425920"/>
        <c:crosses val="autoZero"/>
        <c:auto val="1"/>
        <c:lblAlgn val="ctr"/>
        <c:lblOffset val="100"/>
      </c:catAx>
      <c:valAx>
        <c:axId val="121425920"/>
        <c:scaling>
          <c:orientation val="minMax"/>
        </c:scaling>
        <c:delete val="1"/>
        <c:axPos val="l"/>
        <c:numFmt formatCode="0" sourceLinked="1"/>
        <c:tickLblPos val="none"/>
        <c:crossAx val="12141593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CUANDO TIENES UN PROBLEMA PERSONAL, ¿CREES QUE PUEDES CONTAR CON ALGUIEN DEL LICEO PARA QUE TE AYUDE?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Hoja1!$A$2:$A$11</c:f>
              <c:strCache>
                <c:ptCount val="10"/>
                <c:pt idx="0">
                  <c:v>a) Con uno o dos compañeros/as.</c:v>
                </c:pt>
                <c:pt idx="1">
                  <c:v>b) Con el presidente de curso.</c:v>
                </c:pt>
                <c:pt idx="2">
                  <c:v>c) Con un hermano/a o amigo/a mayor.</c:v>
                </c:pt>
                <c:pt idx="3">
                  <c:v>d) Con el orientador u orientadora.</c:v>
                </c:pt>
                <c:pt idx="4">
                  <c:v>e) Con otro profesor o profesora.</c:v>
                </c:pt>
                <c:pt idx="5">
                  <c:v>f) Con un miembro del equipo directivo.</c:v>
                </c:pt>
                <c:pt idx="6">
                  <c:v>g) Con un mimbro del personal no docente.</c:v>
                </c:pt>
                <c:pt idx="7">
                  <c:v>h) Con mi padre o mi madre.</c:v>
                </c:pt>
                <c:pt idx="8">
                  <c:v>i) No puedo contar con nadie.</c:v>
                </c:pt>
                <c:pt idx="9">
                  <c:v>j) Otros</c:v>
                </c:pt>
              </c:strCache>
            </c:strRef>
          </c:cat>
          <c:val>
            <c:numRef>
              <c:f>Hoja1!$B$2:$B$11</c:f>
              <c:numCache>
                <c:formatCode>0</c:formatCode>
                <c:ptCount val="10"/>
                <c:pt idx="0">
                  <c:v>42.647058823529413</c:v>
                </c:pt>
                <c:pt idx="1">
                  <c:v>2.9411764705882337</c:v>
                </c:pt>
                <c:pt idx="2">
                  <c:v>17.156862745098067</c:v>
                </c:pt>
                <c:pt idx="3">
                  <c:v>3.9215686274509798</c:v>
                </c:pt>
                <c:pt idx="4">
                  <c:v>4.4117647058823595</c:v>
                </c:pt>
                <c:pt idx="5">
                  <c:v>1.9607843137254899</c:v>
                </c:pt>
                <c:pt idx="6">
                  <c:v>1.4705882352941178</c:v>
                </c:pt>
                <c:pt idx="7">
                  <c:v>16.666666666666668</c:v>
                </c:pt>
                <c:pt idx="8">
                  <c:v>2.9411764705882337</c:v>
                </c:pt>
                <c:pt idx="9">
                  <c:v>5.8823529411764675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Hoja1!$A$2:$A$11</c:f>
              <c:strCache>
                <c:ptCount val="10"/>
                <c:pt idx="0">
                  <c:v>a) Con uno o dos compañeros/as.</c:v>
                </c:pt>
                <c:pt idx="1">
                  <c:v>b) Con el presidente de curso.</c:v>
                </c:pt>
                <c:pt idx="2">
                  <c:v>c) Con un hermano/a o amigo/a mayor.</c:v>
                </c:pt>
                <c:pt idx="3">
                  <c:v>d) Con el orientador u orientadora.</c:v>
                </c:pt>
                <c:pt idx="4">
                  <c:v>e) Con otro profesor o profesora.</c:v>
                </c:pt>
                <c:pt idx="5">
                  <c:v>f) Con un miembro del equipo directivo.</c:v>
                </c:pt>
                <c:pt idx="6">
                  <c:v>g) Con un mimbro del personal no docente.</c:v>
                </c:pt>
                <c:pt idx="7">
                  <c:v>h) Con mi padre o mi madre.</c:v>
                </c:pt>
                <c:pt idx="8">
                  <c:v>i) No puedo contar con nadie.</c:v>
                </c:pt>
                <c:pt idx="9">
                  <c:v>j) Otros</c:v>
                </c:pt>
              </c:strCache>
            </c:strRef>
          </c:cat>
          <c:val>
            <c:numRef>
              <c:f>Hoja1!$C$2:$C$11</c:f>
              <c:numCache>
                <c:formatCode>0</c:formatCode>
                <c:ptCount val="10"/>
                <c:pt idx="0">
                  <c:v>37.931034482758584</c:v>
                </c:pt>
                <c:pt idx="1">
                  <c:v>1.9704433497536955</c:v>
                </c:pt>
                <c:pt idx="2">
                  <c:v>15.270935960591126</c:v>
                </c:pt>
                <c:pt idx="3">
                  <c:v>5.9113300492610836</c:v>
                </c:pt>
                <c:pt idx="4">
                  <c:v>4.4334975369458105</c:v>
                </c:pt>
                <c:pt idx="5">
                  <c:v>0.98522167487684731</c:v>
                </c:pt>
                <c:pt idx="6">
                  <c:v>0.49261083743842382</c:v>
                </c:pt>
                <c:pt idx="7">
                  <c:v>12.315270935960594</c:v>
                </c:pt>
                <c:pt idx="8">
                  <c:v>9.3596059113300569</c:v>
                </c:pt>
                <c:pt idx="9">
                  <c:v>11.330049261083751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Hoja1!$A$2:$A$11</c:f>
              <c:strCache>
                <c:ptCount val="10"/>
                <c:pt idx="0">
                  <c:v>a) Con uno o dos compañeros/as.</c:v>
                </c:pt>
                <c:pt idx="1">
                  <c:v>b) Con el presidente de curso.</c:v>
                </c:pt>
                <c:pt idx="2">
                  <c:v>c) Con un hermano/a o amigo/a mayor.</c:v>
                </c:pt>
                <c:pt idx="3">
                  <c:v>d) Con el orientador u orientadora.</c:v>
                </c:pt>
                <c:pt idx="4">
                  <c:v>e) Con otro profesor o profesora.</c:v>
                </c:pt>
                <c:pt idx="5">
                  <c:v>f) Con un miembro del equipo directivo.</c:v>
                </c:pt>
                <c:pt idx="6">
                  <c:v>g) Con un mimbro del personal no docente.</c:v>
                </c:pt>
                <c:pt idx="7">
                  <c:v>h) Con mi padre o mi madre.</c:v>
                </c:pt>
                <c:pt idx="8">
                  <c:v>i) No puedo contar con nadie.</c:v>
                </c:pt>
                <c:pt idx="9">
                  <c:v>j) Otros</c:v>
                </c:pt>
              </c:strCache>
            </c:strRef>
          </c:cat>
          <c:val>
            <c:numRef>
              <c:f>Hoja1!$D$2:$D$11</c:f>
              <c:numCache>
                <c:formatCode>0</c:formatCode>
                <c:ptCount val="10"/>
                <c:pt idx="0">
                  <c:v>37.692307692307693</c:v>
                </c:pt>
                <c:pt idx="1">
                  <c:v>3.0769230769230771</c:v>
                </c:pt>
                <c:pt idx="2">
                  <c:v>28.46153846153846</c:v>
                </c:pt>
                <c:pt idx="3">
                  <c:v>0.76923076923076927</c:v>
                </c:pt>
                <c:pt idx="4">
                  <c:v>2.3076923076923093</c:v>
                </c:pt>
                <c:pt idx="5">
                  <c:v>0.76923076923076927</c:v>
                </c:pt>
                <c:pt idx="6">
                  <c:v>0.76923076923076927</c:v>
                </c:pt>
                <c:pt idx="7">
                  <c:v>12.307692307692315</c:v>
                </c:pt>
                <c:pt idx="8">
                  <c:v>8.4615384615384617</c:v>
                </c:pt>
                <c:pt idx="9">
                  <c:v>5.384615384615385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Hoja1!$A$2:$A$11</c:f>
              <c:strCache>
                <c:ptCount val="10"/>
                <c:pt idx="0">
                  <c:v>a) Con uno o dos compañeros/as.</c:v>
                </c:pt>
                <c:pt idx="1">
                  <c:v>b) Con el presidente de curso.</c:v>
                </c:pt>
                <c:pt idx="2">
                  <c:v>c) Con un hermano/a o amigo/a mayor.</c:v>
                </c:pt>
                <c:pt idx="3">
                  <c:v>d) Con el orientador u orientadora.</c:v>
                </c:pt>
                <c:pt idx="4">
                  <c:v>e) Con otro profesor o profesora.</c:v>
                </c:pt>
                <c:pt idx="5">
                  <c:v>f) Con un miembro del equipo directivo.</c:v>
                </c:pt>
                <c:pt idx="6">
                  <c:v>g) Con un mimbro del personal no docente.</c:v>
                </c:pt>
                <c:pt idx="7">
                  <c:v>h) Con mi padre o mi madre.</c:v>
                </c:pt>
                <c:pt idx="8">
                  <c:v>i) No puedo contar con nadie.</c:v>
                </c:pt>
                <c:pt idx="9">
                  <c:v>j) Otros</c:v>
                </c:pt>
              </c:strCache>
            </c:strRef>
          </c:cat>
          <c:val>
            <c:numRef>
              <c:f>Hoja1!$E$2:$E$11</c:f>
              <c:numCache>
                <c:formatCode>0</c:formatCode>
                <c:ptCount val="10"/>
                <c:pt idx="0">
                  <c:v>43.103448275862043</c:v>
                </c:pt>
                <c:pt idx="1">
                  <c:v>1.7241379310344827</c:v>
                </c:pt>
                <c:pt idx="2">
                  <c:v>14.655172413793103</c:v>
                </c:pt>
                <c:pt idx="3">
                  <c:v>5.1724137931034484</c:v>
                </c:pt>
                <c:pt idx="4">
                  <c:v>7.7586206896551762</c:v>
                </c:pt>
                <c:pt idx="5">
                  <c:v>3.4482758620689653</c:v>
                </c:pt>
                <c:pt idx="6">
                  <c:v>2.5862068965517238</c:v>
                </c:pt>
                <c:pt idx="7">
                  <c:v>13.793103448275849</c:v>
                </c:pt>
                <c:pt idx="8">
                  <c:v>2.5862068965517238</c:v>
                </c:pt>
                <c:pt idx="9">
                  <c:v>5.1724137931034484</c:v>
                </c:pt>
              </c:numCache>
            </c:numRef>
          </c:val>
        </c:ser>
        <c:dLbls>
          <c:showVal val="1"/>
        </c:dLbls>
        <c:shape val="box"/>
        <c:axId val="121477376"/>
        <c:axId val="121495552"/>
        <c:axId val="0"/>
      </c:bar3DChart>
      <c:catAx>
        <c:axId val="1214773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1495552"/>
        <c:crosses val="autoZero"/>
        <c:auto val="1"/>
        <c:lblAlgn val="ctr"/>
        <c:lblOffset val="100"/>
      </c:catAx>
      <c:valAx>
        <c:axId val="121495552"/>
        <c:scaling>
          <c:orientation val="minMax"/>
        </c:scaling>
        <c:delete val="1"/>
        <c:axPos val="l"/>
        <c:numFmt formatCode="0" sourceLinked="1"/>
        <c:tickLblPos val="none"/>
        <c:crossAx val="12147737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cat>
            <c:strRef>
              <c:f>Hoja1!$A$2:$A$8</c:f>
              <c:strCache>
                <c:ptCount val="7"/>
                <c:pt idx="0">
                  <c:v>a) Dialogando y llegando a acuerdos.</c:v>
                </c:pt>
                <c:pt idx="1">
                  <c:v>b) Con castigos o sanciones.</c:v>
                </c:pt>
                <c:pt idx="2">
                  <c:v>c) Sermoneando.</c:v>
                </c:pt>
                <c:pt idx="3">
                  <c:v>d) Tratando el conflicto entre todos y todas</c:v>
                </c:pt>
                <c:pt idx="4">
                  <c:v>e) Tratando el conflicto en la hora de orientación.</c:v>
                </c:pt>
                <c:pt idx="5">
                  <c:v>f) No dándole importancia y dejándolo pasar.</c:v>
                </c:pt>
                <c:pt idx="6">
                  <c:v>              g) Otros</c:v>
                </c:pt>
              </c:strCache>
            </c:strRef>
          </c:cat>
          <c:val>
            <c:numRef>
              <c:f>Hoja1!$B$2:$B$8</c:f>
              <c:numCache>
                <c:formatCode>0</c:formatCode>
                <c:ptCount val="7"/>
                <c:pt idx="0">
                  <c:v>17.1875</c:v>
                </c:pt>
                <c:pt idx="1">
                  <c:v>22.916666666666668</c:v>
                </c:pt>
                <c:pt idx="2">
                  <c:v>12.5</c:v>
                </c:pt>
                <c:pt idx="3">
                  <c:v>11.979166666666675</c:v>
                </c:pt>
                <c:pt idx="4">
                  <c:v>11.979166666666675</c:v>
                </c:pt>
                <c:pt idx="5">
                  <c:v>13.020833333333334</c:v>
                </c:pt>
                <c:pt idx="6">
                  <c:v>10.416666666666675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cat>
            <c:strRef>
              <c:f>Hoja1!$A$2:$A$8</c:f>
              <c:strCache>
                <c:ptCount val="7"/>
                <c:pt idx="0">
                  <c:v>a) Dialogando y llegando a acuerdos.</c:v>
                </c:pt>
                <c:pt idx="1">
                  <c:v>b) Con castigos o sanciones.</c:v>
                </c:pt>
                <c:pt idx="2">
                  <c:v>c) Sermoneando.</c:v>
                </c:pt>
                <c:pt idx="3">
                  <c:v>d) Tratando el conflicto entre todos y todas</c:v>
                </c:pt>
                <c:pt idx="4">
                  <c:v>e) Tratando el conflicto en la hora de orientación.</c:v>
                </c:pt>
                <c:pt idx="5">
                  <c:v>f) No dándole importancia y dejándolo pasar.</c:v>
                </c:pt>
                <c:pt idx="6">
                  <c:v>              g) Otros</c:v>
                </c:pt>
              </c:strCache>
            </c:strRef>
          </c:cat>
          <c:val>
            <c:numRef>
              <c:f>Hoja1!$C$2:$C$8</c:f>
              <c:numCache>
                <c:formatCode>0</c:formatCode>
                <c:ptCount val="7"/>
                <c:pt idx="0">
                  <c:v>20.772946859903357</c:v>
                </c:pt>
                <c:pt idx="1">
                  <c:v>24.637681159420307</c:v>
                </c:pt>
                <c:pt idx="2">
                  <c:v>16.90821256038646</c:v>
                </c:pt>
                <c:pt idx="3">
                  <c:v>9.1787439613526498</c:v>
                </c:pt>
                <c:pt idx="4">
                  <c:v>14.009661835748801</c:v>
                </c:pt>
                <c:pt idx="5">
                  <c:v>9.661835748792269</c:v>
                </c:pt>
                <c:pt idx="6">
                  <c:v>4.8309178743961345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cat>
            <c:strRef>
              <c:f>Hoja1!$A$2:$A$8</c:f>
              <c:strCache>
                <c:ptCount val="7"/>
                <c:pt idx="0">
                  <c:v>a) Dialogando y llegando a acuerdos.</c:v>
                </c:pt>
                <c:pt idx="1">
                  <c:v>b) Con castigos o sanciones.</c:v>
                </c:pt>
                <c:pt idx="2">
                  <c:v>c) Sermoneando.</c:v>
                </c:pt>
                <c:pt idx="3">
                  <c:v>d) Tratando el conflicto entre todos y todas</c:v>
                </c:pt>
                <c:pt idx="4">
                  <c:v>e) Tratando el conflicto en la hora de orientación.</c:v>
                </c:pt>
                <c:pt idx="5">
                  <c:v>f) No dándole importancia y dejándolo pasar.</c:v>
                </c:pt>
                <c:pt idx="6">
                  <c:v>              g) Otros</c:v>
                </c:pt>
              </c:strCache>
            </c:strRef>
          </c:cat>
          <c:val>
            <c:numRef>
              <c:f>Hoja1!$D$2:$D$8</c:f>
              <c:numCache>
                <c:formatCode>0</c:formatCode>
                <c:ptCount val="7"/>
                <c:pt idx="0">
                  <c:v>18.045112781954874</c:v>
                </c:pt>
                <c:pt idx="1">
                  <c:v>23.308270676691727</c:v>
                </c:pt>
                <c:pt idx="2">
                  <c:v>10.526315789473678</c:v>
                </c:pt>
                <c:pt idx="3">
                  <c:v>6.7669172932330826</c:v>
                </c:pt>
                <c:pt idx="4">
                  <c:v>9.0225563909774511</c:v>
                </c:pt>
                <c:pt idx="5">
                  <c:v>14.285714285714286</c:v>
                </c:pt>
                <c:pt idx="6">
                  <c:v>18.045112781954874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cat>
            <c:strRef>
              <c:f>Hoja1!$A$2:$A$8</c:f>
              <c:strCache>
                <c:ptCount val="7"/>
                <c:pt idx="0">
                  <c:v>a) Dialogando y llegando a acuerdos.</c:v>
                </c:pt>
                <c:pt idx="1">
                  <c:v>b) Con castigos o sanciones.</c:v>
                </c:pt>
                <c:pt idx="2">
                  <c:v>c) Sermoneando.</c:v>
                </c:pt>
                <c:pt idx="3">
                  <c:v>d) Tratando el conflicto entre todos y todas</c:v>
                </c:pt>
                <c:pt idx="4">
                  <c:v>e) Tratando el conflicto en la hora de orientación.</c:v>
                </c:pt>
                <c:pt idx="5">
                  <c:v>f) No dándole importancia y dejándolo pasar.</c:v>
                </c:pt>
                <c:pt idx="6">
                  <c:v>              g) Otros</c:v>
                </c:pt>
              </c:strCache>
            </c:strRef>
          </c:cat>
          <c:val>
            <c:numRef>
              <c:f>Hoja1!$E$2:$E$8</c:f>
              <c:numCache>
                <c:formatCode>0</c:formatCode>
                <c:ptCount val="7"/>
                <c:pt idx="0">
                  <c:v>23.622047244094492</c:v>
                </c:pt>
                <c:pt idx="1">
                  <c:v>17.322834645669289</c:v>
                </c:pt>
                <c:pt idx="2">
                  <c:v>14.960629921259844</c:v>
                </c:pt>
                <c:pt idx="3">
                  <c:v>11.023622047244094</c:v>
                </c:pt>
                <c:pt idx="4">
                  <c:v>8.6614173228346463</c:v>
                </c:pt>
                <c:pt idx="5">
                  <c:v>16.535433070866119</c:v>
                </c:pt>
                <c:pt idx="6">
                  <c:v>7.8740157480314901</c:v>
                </c:pt>
              </c:numCache>
            </c:numRef>
          </c:val>
        </c:ser>
        <c:shape val="box"/>
        <c:axId val="122885632"/>
        <c:axId val="122887168"/>
        <c:axId val="0"/>
      </c:bar3DChart>
      <c:catAx>
        <c:axId val="1228856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2887168"/>
        <c:crosses val="autoZero"/>
        <c:auto val="1"/>
        <c:lblAlgn val="ctr"/>
        <c:lblOffset val="100"/>
      </c:catAx>
      <c:valAx>
        <c:axId val="122887168"/>
        <c:scaling>
          <c:orientation val="minMax"/>
        </c:scaling>
        <c:axPos val="l"/>
        <c:majorGridlines/>
        <c:numFmt formatCode="0" sourceLinked="1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28856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CUANDO SE TOMAN DECISIONES QUE CONSIDERAS IMPORTANTES EN EL LICEO: 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Hoja1!$A$2:$A$7</c:f>
              <c:strCache>
                <c:ptCount val="6"/>
                <c:pt idx="0">
                  <c:v>a) Dices tu opinión directamente al profesor/a.</c:v>
                </c:pt>
                <c:pt idx="1">
                  <c:v>b) Dices tu opinión al presidente/a de curso.</c:v>
                </c:pt>
                <c:pt idx="2">
                  <c:v>c) Dices tu opinión en orientación.</c:v>
                </c:pt>
                <c:pt idx="3">
                  <c:v>d) No dices tu opinión porque crees que no te van a hacer caso.</c:v>
                </c:pt>
                <c:pt idx="4">
                  <c:v>e) No dices tu opinión porque no te interesa.</c:v>
                </c:pt>
                <c:pt idx="5">
                  <c:v>            f) Otros</c:v>
                </c:pt>
              </c:strCache>
            </c:strRef>
          </c:cat>
          <c:val>
            <c:numRef>
              <c:f>Hoja1!$B$2:$B$7</c:f>
              <c:numCache>
                <c:formatCode>0</c:formatCode>
                <c:ptCount val="6"/>
                <c:pt idx="0">
                  <c:v>28.877005347593595</c:v>
                </c:pt>
                <c:pt idx="1">
                  <c:v>12.834224598930481</c:v>
                </c:pt>
                <c:pt idx="2">
                  <c:v>14.973262032085564</c:v>
                </c:pt>
                <c:pt idx="3">
                  <c:v>17.112299465240657</c:v>
                </c:pt>
                <c:pt idx="4">
                  <c:v>18.181818181818201</c:v>
                </c:pt>
                <c:pt idx="5">
                  <c:v>8.0213903743315438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Hoja1!$A$2:$A$7</c:f>
              <c:strCache>
                <c:ptCount val="6"/>
                <c:pt idx="0">
                  <c:v>a) Dices tu opinión directamente al profesor/a.</c:v>
                </c:pt>
                <c:pt idx="1">
                  <c:v>b) Dices tu opinión al presidente/a de curso.</c:v>
                </c:pt>
                <c:pt idx="2">
                  <c:v>c) Dices tu opinión en orientación.</c:v>
                </c:pt>
                <c:pt idx="3">
                  <c:v>d) No dices tu opinión porque crees que no te van a hacer caso.</c:v>
                </c:pt>
                <c:pt idx="4">
                  <c:v>e) No dices tu opinión porque no te interesa.</c:v>
                </c:pt>
                <c:pt idx="5">
                  <c:v>            f) Otros</c:v>
                </c:pt>
              </c:strCache>
            </c:strRef>
          </c:cat>
          <c:val>
            <c:numRef>
              <c:f>Hoja1!$C$2:$C$7</c:f>
              <c:numCache>
                <c:formatCode>0</c:formatCode>
                <c:ptCount val="6"/>
                <c:pt idx="0">
                  <c:v>23.5</c:v>
                </c:pt>
                <c:pt idx="1">
                  <c:v>13</c:v>
                </c:pt>
                <c:pt idx="2">
                  <c:v>18.5</c:v>
                </c:pt>
                <c:pt idx="3">
                  <c:v>18.5</c:v>
                </c:pt>
                <c:pt idx="4">
                  <c:v>24</c:v>
                </c:pt>
                <c:pt idx="5">
                  <c:v>2.5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Hoja1!$A$2:$A$7</c:f>
              <c:strCache>
                <c:ptCount val="6"/>
                <c:pt idx="0">
                  <c:v>a) Dices tu opinión directamente al profesor/a.</c:v>
                </c:pt>
                <c:pt idx="1">
                  <c:v>b) Dices tu opinión al presidente/a de curso.</c:v>
                </c:pt>
                <c:pt idx="2">
                  <c:v>c) Dices tu opinión en orientación.</c:v>
                </c:pt>
                <c:pt idx="3">
                  <c:v>d) No dices tu opinión porque crees que no te van a hacer caso.</c:v>
                </c:pt>
                <c:pt idx="4">
                  <c:v>e) No dices tu opinión porque no te interesa.</c:v>
                </c:pt>
                <c:pt idx="5">
                  <c:v>            f) Otros</c:v>
                </c:pt>
              </c:strCache>
            </c:strRef>
          </c:cat>
          <c:val>
            <c:numRef>
              <c:f>Hoja1!$D$2:$D$7</c:f>
              <c:numCache>
                <c:formatCode>0</c:formatCode>
                <c:ptCount val="6"/>
                <c:pt idx="0">
                  <c:v>21.774193548387089</c:v>
                </c:pt>
                <c:pt idx="1">
                  <c:v>10.483870967741936</c:v>
                </c:pt>
                <c:pt idx="2">
                  <c:v>11.290322580645155</c:v>
                </c:pt>
                <c:pt idx="3">
                  <c:v>19.354838709677441</c:v>
                </c:pt>
                <c:pt idx="4">
                  <c:v>19.354838709677441</c:v>
                </c:pt>
                <c:pt idx="5">
                  <c:v>17.741935483870968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Hoja1!$A$2:$A$7</c:f>
              <c:strCache>
                <c:ptCount val="6"/>
                <c:pt idx="0">
                  <c:v>a) Dices tu opinión directamente al profesor/a.</c:v>
                </c:pt>
                <c:pt idx="1">
                  <c:v>b) Dices tu opinión al presidente/a de curso.</c:v>
                </c:pt>
                <c:pt idx="2">
                  <c:v>c) Dices tu opinión en orientación.</c:v>
                </c:pt>
                <c:pt idx="3">
                  <c:v>d) No dices tu opinión porque crees que no te van a hacer caso.</c:v>
                </c:pt>
                <c:pt idx="4">
                  <c:v>e) No dices tu opinión porque no te interesa.</c:v>
                </c:pt>
                <c:pt idx="5">
                  <c:v>            f) Otros</c:v>
                </c:pt>
              </c:strCache>
            </c:strRef>
          </c:cat>
          <c:val>
            <c:numRef>
              <c:f>Hoja1!$E$2:$E$7</c:f>
              <c:numCache>
                <c:formatCode>0</c:formatCode>
                <c:ptCount val="6"/>
                <c:pt idx="0">
                  <c:v>20.8</c:v>
                </c:pt>
                <c:pt idx="1">
                  <c:v>14.4</c:v>
                </c:pt>
                <c:pt idx="2">
                  <c:v>15.2</c:v>
                </c:pt>
                <c:pt idx="3">
                  <c:v>20.8</c:v>
                </c:pt>
                <c:pt idx="4">
                  <c:v>27.2</c:v>
                </c:pt>
                <c:pt idx="5">
                  <c:v>1.6</c:v>
                </c:pt>
              </c:numCache>
            </c:numRef>
          </c:val>
        </c:ser>
        <c:dLbls>
          <c:showVal val="1"/>
        </c:dLbls>
        <c:shape val="box"/>
        <c:axId val="122924032"/>
        <c:axId val="122938112"/>
        <c:axId val="0"/>
      </c:bar3DChart>
      <c:catAx>
        <c:axId val="1229240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2938112"/>
        <c:crosses val="autoZero"/>
        <c:auto val="1"/>
        <c:lblAlgn val="ctr"/>
        <c:lblOffset val="100"/>
      </c:catAx>
      <c:valAx>
        <c:axId val="122938112"/>
        <c:scaling>
          <c:orientation val="minMax"/>
        </c:scaling>
        <c:delete val="1"/>
        <c:axPos val="l"/>
        <c:numFmt formatCode="0" sourceLinked="1"/>
        <c:tickLblPos val="none"/>
        <c:crossAx val="12292403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CL"/>
            </a:pPr>
            <a:r>
              <a:rPr lang="es-CL" dirty="0" smtClean="0"/>
              <a:t>CUANDO SE PLANTEAN ACTIVIDADES ESPECIALES EN EL LICEO (VIAJES, FIESTAS, ENCUENTROS DEPORTIVOS, ETC) ¿TÚ INTENTAS PARTICIPAR EN SU ORGANIZACIÓN?</a:t>
            </a:r>
            <a:endParaRPr lang="es-CL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a) Regularmente.</c:v>
                </c:pt>
                <c:pt idx="1">
                  <c:v>b) De vez en cuando.</c:v>
                </c:pt>
                <c:pt idx="2">
                  <c:v>c) No porque no me interesa.</c:v>
                </c:pt>
                <c:pt idx="3">
                  <c:v>d) No porque no me hacen caso.</c:v>
                </c:pt>
                <c:pt idx="4">
                  <c:v>       e)  Otros</c:v>
                </c:pt>
              </c:strCache>
            </c:strRef>
          </c:cat>
          <c:val>
            <c:numRef>
              <c:f>Hoja1!$B$2:$B$6</c:f>
              <c:numCache>
                <c:formatCode>0</c:formatCode>
                <c:ptCount val="5"/>
                <c:pt idx="0">
                  <c:v>22.033898305084758</c:v>
                </c:pt>
                <c:pt idx="1">
                  <c:v>44.915254237288124</c:v>
                </c:pt>
                <c:pt idx="2">
                  <c:v>17.79661016949153</c:v>
                </c:pt>
                <c:pt idx="3">
                  <c:v>8.4745762711864483</c:v>
                </c:pt>
                <c:pt idx="4">
                  <c:v>6.7796610169491558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2° Mañana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a) Regularmente.</c:v>
                </c:pt>
                <c:pt idx="1">
                  <c:v>b) De vez en cuando.</c:v>
                </c:pt>
                <c:pt idx="2">
                  <c:v>c) No porque no me interesa.</c:v>
                </c:pt>
                <c:pt idx="3">
                  <c:v>d) No porque no me hacen caso.</c:v>
                </c:pt>
                <c:pt idx="4">
                  <c:v>       e)  Otros</c:v>
                </c:pt>
              </c:strCache>
            </c:strRef>
          </c:cat>
          <c:val>
            <c:numRef>
              <c:f>Hoja1!$C$2:$C$6</c:f>
              <c:numCache>
                <c:formatCode>0</c:formatCode>
                <c:ptCount val="5"/>
                <c:pt idx="0">
                  <c:v>14.615384615384624</c:v>
                </c:pt>
                <c:pt idx="1">
                  <c:v>22.307692307692307</c:v>
                </c:pt>
                <c:pt idx="2">
                  <c:v>53.846153846153875</c:v>
                </c:pt>
                <c:pt idx="3">
                  <c:v>5.384615384615385</c:v>
                </c:pt>
                <c:pt idx="4">
                  <c:v>3.8461538461538463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a) Regularmente.</c:v>
                </c:pt>
                <c:pt idx="1">
                  <c:v>b) De vez en cuando.</c:v>
                </c:pt>
                <c:pt idx="2">
                  <c:v>c) No porque no me interesa.</c:v>
                </c:pt>
                <c:pt idx="3">
                  <c:v>d) No porque no me hacen caso.</c:v>
                </c:pt>
                <c:pt idx="4">
                  <c:v>       e)  Otros</c:v>
                </c:pt>
              </c:strCache>
            </c:strRef>
          </c:cat>
          <c:val>
            <c:numRef>
              <c:f>Hoja1!$D$2:$D$6</c:f>
              <c:numCache>
                <c:formatCode>0</c:formatCode>
                <c:ptCount val="5"/>
                <c:pt idx="0">
                  <c:v>17.105263157894747</c:v>
                </c:pt>
                <c:pt idx="1">
                  <c:v>44.736842105263136</c:v>
                </c:pt>
                <c:pt idx="2">
                  <c:v>26.315789473684209</c:v>
                </c:pt>
                <c:pt idx="3">
                  <c:v>2.6315789473684208</c:v>
                </c:pt>
                <c:pt idx="4">
                  <c:v>9.2105263157894743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2° Tarde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a) Regularmente.</c:v>
                </c:pt>
                <c:pt idx="1">
                  <c:v>b) De vez en cuando.</c:v>
                </c:pt>
                <c:pt idx="2">
                  <c:v>c) No porque no me interesa.</c:v>
                </c:pt>
                <c:pt idx="3">
                  <c:v>d) No porque no me hacen caso.</c:v>
                </c:pt>
                <c:pt idx="4">
                  <c:v>       e)  Otros</c:v>
                </c:pt>
              </c:strCache>
            </c:strRef>
          </c:cat>
          <c:val>
            <c:numRef>
              <c:f>Hoja1!$E$2:$E$6</c:f>
              <c:numCache>
                <c:formatCode>0</c:formatCode>
                <c:ptCount val="5"/>
                <c:pt idx="0">
                  <c:v>18.181818181818198</c:v>
                </c:pt>
                <c:pt idx="1">
                  <c:v>35.064935064935085</c:v>
                </c:pt>
                <c:pt idx="2">
                  <c:v>46.753246753246714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shape val="box"/>
        <c:axId val="123053184"/>
        <c:axId val="123054720"/>
        <c:axId val="0"/>
      </c:bar3DChart>
      <c:catAx>
        <c:axId val="1230531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L"/>
            </a:pPr>
            <a:endParaRPr lang="es-ES"/>
          </a:p>
        </c:txPr>
        <c:crossAx val="123054720"/>
        <c:crosses val="autoZero"/>
        <c:auto val="1"/>
        <c:lblAlgn val="ctr"/>
        <c:lblOffset val="100"/>
      </c:catAx>
      <c:valAx>
        <c:axId val="123054720"/>
        <c:scaling>
          <c:orientation val="minMax"/>
        </c:scaling>
        <c:delete val="1"/>
        <c:axPos val="l"/>
        <c:numFmt formatCode="0" sourceLinked="1"/>
        <c:tickLblPos val="none"/>
        <c:crossAx val="12305318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CL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F955A-530A-4020-91E2-A6F3EE99748D}" type="datetimeFigureOut">
              <a:rPr lang="es-CL" smtClean="0"/>
              <a:pPr/>
              <a:t>08-09-2009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57175" y="685800"/>
            <a:ext cx="6343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9081C-9E99-4EDC-A6C2-6863E6E468E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57175" y="685800"/>
            <a:ext cx="63436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10</a:t>
            </a:fld>
            <a:endParaRPr lang="es-C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11</a:t>
            </a:fld>
            <a:endParaRPr lang="es-C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12</a:t>
            </a:fld>
            <a:endParaRPr lang="es-C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13</a:t>
            </a:fld>
            <a:endParaRPr lang="es-C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14</a:t>
            </a:fld>
            <a:endParaRPr lang="es-C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15</a:t>
            </a:fld>
            <a:endParaRPr lang="es-C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16</a:t>
            </a:fld>
            <a:endParaRPr lang="es-C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17</a:t>
            </a:fld>
            <a:endParaRPr lang="es-C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18</a:t>
            </a:fld>
            <a:endParaRPr lang="es-C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19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2</a:t>
            </a:fld>
            <a:endParaRPr lang="es-C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20</a:t>
            </a:fld>
            <a:endParaRPr lang="es-C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21</a:t>
            </a:fld>
            <a:endParaRPr lang="es-C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22</a:t>
            </a:fld>
            <a:endParaRPr lang="es-C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23</a:t>
            </a:fld>
            <a:endParaRPr lang="es-C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24</a:t>
            </a:fld>
            <a:endParaRPr lang="es-C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25</a:t>
            </a:fld>
            <a:endParaRPr lang="es-C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26</a:t>
            </a:fld>
            <a:endParaRPr lang="es-C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27</a:t>
            </a:fld>
            <a:endParaRPr lang="es-C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28</a:t>
            </a:fld>
            <a:endParaRPr lang="es-C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29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3</a:t>
            </a:fld>
            <a:endParaRPr lang="es-C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30</a:t>
            </a:fld>
            <a:endParaRPr lang="es-C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31</a:t>
            </a:fld>
            <a:endParaRPr lang="es-C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32</a:t>
            </a:fld>
            <a:endParaRPr lang="es-C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33</a:t>
            </a:fld>
            <a:endParaRPr lang="es-C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34</a:t>
            </a:fld>
            <a:endParaRPr lang="es-C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35</a:t>
            </a:fld>
            <a:endParaRPr lang="es-C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36</a:t>
            </a:fld>
            <a:endParaRPr lang="es-C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37</a:t>
            </a:fld>
            <a:endParaRPr lang="es-C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38</a:t>
            </a:fld>
            <a:endParaRPr lang="es-C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39</a:t>
            </a:fld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4</a:t>
            </a:fld>
            <a:endParaRPr lang="es-C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40</a:t>
            </a:fld>
            <a:endParaRPr lang="es-C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41</a:t>
            </a:fld>
            <a:endParaRPr lang="es-C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42</a:t>
            </a:fld>
            <a:endParaRPr lang="es-C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43</a:t>
            </a:fld>
            <a:endParaRPr lang="es-C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44</a:t>
            </a:fld>
            <a:endParaRPr lang="es-C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45</a:t>
            </a:fld>
            <a:endParaRPr lang="es-C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46</a:t>
            </a:fld>
            <a:endParaRPr lang="es-C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47</a:t>
            </a:fld>
            <a:endParaRPr lang="es-C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48</a:t>
            </a:fld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6</a:t>
            </a:fld>
            <a:endParaRPr 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7</a:t>
            </a:fld>
            <a:endParaRPr 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57175" y="685800"/>
            <a:ext cx="63436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8</a:t>
            </a:fld>
            <a:endParaRPr 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081C-9E99-4EDC-A6C2-6863E6E468E0}" type="slidenum">
              <a:rPr lang="es-CL" smtClean="0"/>
              <a:pPr/>
              <a:t>9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99173" y="2236949"/>
            <a:ext cx="11323955" cy="15435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98345" y="4080510"/>
            <a:ext cx="9325611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8BBE-5769-4332-9110-8C61A2CA32CB}" type="datetimeFigureOut">
              <a:rPr lang="es-CL" smtClean="0"/>
              <a:pPr/>
              <a:t>08-09-2009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7868-3E19-41B8-9068-9B6F30FDF1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8BBE-5769-4332-9110-8C61A2CA32CB}" type="datetimeFigureOut">
              <a:rPr lang="es-CL" smtClean="0"/>
              <a:pPr/>
              <a:t>08-09-2009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7868-3E19-41B8-9068-9B6F30FDF1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658667" y="288370"/>
            <a:ext cx="2997518" cy="614410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66115" y="288370"/>
            <a:ext cx="8770514" cy="61441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8BBE-5769-4332-9110-8C61A2CA32CB}" type="datetimeFigureOut">
              <a:rPr lang="es-CL" smtClean="0"/>
              <a:pPr/>
              <a:t>08-09-2009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7868-3E19-41B8-9068-9B6F30FDF1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8BBE-5769-4332-9110-8C61A2CA32CB}" type="datetimeFigureOut">
              <a:rPr lang="es-CL" smtClean="0"/>
              <a:pPr/>
              <a:t>08-09-2009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7868-3E19-41B8-9068-9B6F30FDF1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2369" y="4627247"/>
            <a:ext cx="11323955" cy="14301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52369" y="3052049"/>
            <a:ext cx="11323955" cy="15751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8BBE-5769-4332-9110-8C61A2CA32CB}" type="datetimeFigureOut">
              <a:rPr lang="es-CL" smtClean="0"/>
              <a:pPr/>
              <a:t>08-09-2009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7868-3E19-41B8-9068-9B6F30FDF1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66115" y="1680211"/>
            <a:ext cx="5884015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772171" y="1680211"/>
            <a:ext cx="5884015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8BBE-5769-4332-9110-8C61A2CA32CB}" type="datetimeFigureOut">
              <a:rPr lang="es-CL" smtClean="0"/>
              <a:pPr/>
              <a:t>08-09-2009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7868-3E19-41B8-9068-9B6F30FDF1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66116" y="1611869"/>
            <a:ext cx="5886329" cy="6717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6116" y="2283619"/>
            <a:ext cx="5886329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767546" y="1611869"/>
            <a:ext cx="5888641" cy="6717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767546" y="2283619"/>
            <a:ext cx="5888641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8BBE-5769-4332-9110-8C61A2CA32CB}" type="datetimeFigureOut">
              <a:rPr lang="es-CL" smtClean="0"/>
              <a:pPr/>
              <a:t>08-09-2009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7868-3E19-41B8-9068-9B6F30FDF1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8BBE-5769-4332-9110-8C61A2CA32CB}" type="datetimeFigureOut">
              <a:rPr lang="es-CL" smtClean="0"/>
              <a:pPr/>
              <a:t>08-09-2009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7868-3E19-41B8-9068-9B6F30FDF1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8BBE-5769-4332-9110-8C61A2CA32CB}" type="datetimeFigureOut">
              <a:rPr lang="es-CL" smtClean="0"/>
              <a:pPr/>
              <a:t>08-09-2009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7868-3E19-41B8-9068-9B6F30FDF1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118" y="286702"/>
            <a:ext cx="4382945" cy="12201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08649" y="286705"/>
            <a:ext cx="7447536" cy="61457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6118" y="1506858"/>
            <a:ext cx="4382945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8BBE-5769-4332-9110-8C61A2CA32CB}" type="datetimeFigureOut">
              <a:rPr lang="es-CL" smtClean="0"/>
              <a:pPr/>
              <a:t>08-09-2009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7868-3E19-41B8-9068-9B6F30FDF1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1264" y="5040630"/>
            <a:ext cx="7993380" cy="5950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611264" y="643413"/>
            <a:ext cx="7993380" cy="4320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611264" y="5635706"/>
            <a:ext cx="7993380" cy="8451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8BBE-5769-4332-9110-8C61A2CA32CB}" type="datetimeFigureOut">
              <a:rPr lang="es-CL" smtClean="0"/>
              <a:pPr/>
              <a:t>08-09-2009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7868-3E19-41B8-9068-9B6F30FDF1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66115" y="288369"/>
            <a:ext cx="11990071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66115" y="1680211"/>
            <a:ext cx="11990071" cy="475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66116" y="6674168"/>
            <a:ext cx="3108536" cy="3833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48BBE-5769-4332-9110-8C61A2CA32CB}" type="datetimeFigureOut">
              <a:rPr lang="es-CL" smtClean="0"/>
              <a:pPr/>
              <a:t>08-09-2009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51787" y="6674168"/>
            <a:ext cx="4218728" cy="3833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547648" y="6674168"/>
            <a:ext cx="3108536" cy="3833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E7868-3E19-41B8-9068-9B6F30FDF1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5ed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00648"/>
            <a:ext cx="2017680" cy="2100252"/>
          </a:xfrm>
          <a:prstGeom prst="rect">
            <a:avLst/>
          </a:prstGeom>
        </p:spPr>
      </p:pic>
      <p:pic>
        <p:nvPicPr>
          <p:cNvPr id="9" name="8 Imagen" descr="Adolescentes ed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5822" y="1577166"/>
            <a:ext cx="5786478" cy="562373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68336" y="1671624"/>
            <a:ext cx="9538005" cy="1543527"/>
          </a:xfrm>
        </p:spPr>
        <p:txBody>
          <a:bodyPr>
            <a:normAutofit/>
          </a:bodyPr>
          <a:lstStyle/>
          <a:p>
            <a:r>
              <a:rPr lang="es-CL" sz="4800" spc="300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es-CL" sz="4800" spc="300" dirty="0" smtClean="0">
                <a:solidFill>
                  <a:schemeClr val="bg1"/>
                </a:solidFill>
                <a:latin typeface="Cambria" pitchFamily="18" charset="0"/>
                <a:cs typeface="JasmineUPC" pitchFamily="18" charset="-34"/>
              </a:rPr>
              <a:t>Evaluación Clima Escolar</a:t>
            </a:r>
            <a:endParaRPr lang="es-CL" sz="6600" spc="300" dirty="0">
              <a:solidFill>
                <a:schemeClr val="bg1"/>
              </a:solidFill>
              <a:latin typeface="Cambria" pitchFamily="18" charset="0"/>
              <a:cs typeface="JasmineUPC" pitchFamily="18" charset="-34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-768402" y="3457574"/>
            <a:ext cx="9325611" cy="184023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s-CL" sz="4800" spc="300" dirty="0">
                <a:solidFill>
                  <a:schemeClr val="bg1"/>
                </a:solidFill>
                <a:latin typeface="JasmineUPC" pitchFamily="18" charset="-34"/>
                <a:ea typeface="+mj-ea"/>
                <a:cs typeface="JasmineUPC" pitchFamily="18" charset="-34"/>
              </a:rPr>
              <a:t>Primeros y Segundos Medios</a:t>
            </a:r>
          </a:p>
          <a:p>
            <a:pPr>
              <a:spcBef>
                <a:spcPct val="0"/>
              </a:spcBef>
            </a:pPr>
            <a:r>
              <a:rPr lang="es-CL" sz="4800" spc="300" dirty="0">
                <a:solidFill>
                  <a:schemeClr val="bg1"/>
                </a:solidFill>
                <a:latin typeface="JasmineUPC" pitchFamily="18" charset="-34"/>
                <a:ea typeface="+mj-ea"/>
                <a:cs typeface="JasmineUPC" pitchFamily="18" charset="-34"/>
              </a:rPr>
              <a:t>2009</a:t>
            </a:r>
          </a:p>
        </p:txBody>
      </p:sp>
      <p:pic>
        <p:nvPicPr>
          <p:cNvPr id="5" name="4 Imagen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74936" y="0"/>
            <a:ext cx="8572500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apoy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0886" y="2814632"/>
            <a:ext cx="4124325" cy="4162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pc="300" dirty="0" smtClean="0">
                <a:solidFill>
                  <a:schemeClr val="bg1"/>
                </a:solidFill>
              </a:rPr>
              <a:t>Acerca de las Redes de Apoyo a las que acuden los Estudiantes . . .</a:t>
            </a:r>
            <a:endParaRPr lang="es-CL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articipacion_ciudad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9316" y="3386136"/>
            <a:ext cx="5816600" cy="35179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874672" y="1957376"/>
            <a:ext cx="11323955" cy="1543527"/>
          </a:xfrm>
        </p:spPr>
        <p:txBody>
          <a:bodyPr/>
          <a:lstStyle/>
          <a:p>
            <a:r>
              <a:rPr lang="es-CL" spc="300" dirty="0" smtClean="0">
                <a:solidFill>
                  <a:schemeClr val="bg1"/>
                </a:solidFill>
              </a:rPr>
              <a:t>Acerca de la Participación y Compromiso de los Estudiantes . . .</a:t>
            </a:r>
            <a:endParaRPr lang="es-CL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03168" y="385740"/>
          <a:ext cx="12804818" cy="66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017680" y="171426"/>
            <a:ext cx="102156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100" b="1" dirty="0" smtClean="0">
                <a:solidFill>
                  <a:schemeClr val="bg1"/>
                </a:solidFill>
              </a:rPr>
              <a:t>CUANDO HAY CONFLICTOS DE CONVIVENCIA EN EL LICEO NORMALMENTE SE RESUELVEN...</a:t>
            </a:r>
            <a:endParaRPr lang="es-CL" sz="2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onceptos-basico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0622" y="1171558"/>
            <a:ext cx="792961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pc="300" dirty="0" smtClean="0">
                <a:solidFill>
                  <a:schemeClr val="bg1"/>
                </a:solidFill>
              </a:rPr>
              <a:t>Acerca de las Relaciones . . . </a:t>
            </a:r>
            <a:endParaRPr lang="es-CL" spc="300" dirty="0">
              <a:solidFill>
                <a:schemeClr val="bg1"/>
              </a:solidFill>
            </a:endParaRPr>
          </a:p>
        </p:txBody>
      </p:sp>
      <p:pic>
        <p:nvPicPr>
          <p:cNvPr id="6" name="5 Imagen" descr="wguiaamist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8010" y="3600450"/>
            <a:ext cx="3771900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ompartiendo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292" y="0"/>
            <a:ext cx="1643074" cy="157302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0358" y="385740"/>
            <a:ext cx="11990071" cy="740313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spc="300" dirty="0" smtClean="0">
                <a:solidFill>
                  <a:schemeClr val="bg1"/>
                </a:solidFill>
              </a:rPr>
              <a:t>CONVIVENCIA ESCOLAR</a:t>
            </a:r>
            <a:br>
              <a:rPr lang="es-CL" b="1" spc="300" dirty="0" smtClean="0">
                <a:solidFill>
                  <a:schemeClr val="bg1"/>
                </a:solidFill>
              </a:rPr>
            </a:br>
            <a:endParaRPr lang="es-CL" b="1" spc="3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044" y="1457310"/>
            <a:ext cx="12215898" cy="485778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CL" sz="4100" dirty="0" smtClean="0">
                <a:solidFill>
                  <a:schemeClr val="bg1"/>
                </a:solidFill>
              </a:rPr>
              <a:t>… se entenderá la Convivencia Escolar como una dimensión transversal del currículo, de construcción colectiva y dinámica y una oportunidad propicia para la  formación ciudadana de todos los integrantes de la comunidad cervantina, considerando las diferencias individuales en todas las actividades y prácticas que tengan incidencia significativa en el Desarrollo Ético, </a:t>
            </a:r>
            <a:r>
              <a:rPr lang="es-CL" sz="4100" dirty="0" err="1" smtClean="0">
                <a:solidFill>
                  <a:schemeClr val="bg1"/>
                </a:solidFill>
              </a:rPr>
              <a:t>Socioafectivo</a:t>
            </a:r>
            <a:r>
              <a:rPr lang="es-CL" sz="4100" dirty="0" smtClean="0">
                <a:solidFill>
                  <a:schemeClr val="bg1"/>
                </a:solidFill>
              </a:rPr>
              <a:t> e Intelectual en los diferentes actores, favoreciendo en todo momento un ambiente propicio para el aprendizaje de todos los alumnos y alumnas …</a:t>
            </a:r>
          </a:p>
          <a:p>
            <a:pPr algn="just"/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magen_profe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730" y="2197100"/>
            <a:ext cx="3594100" cy="50038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160424" y="2028814"/>
            <a:ext cx="11323955" cy="1543527"/>
          </a:xfrm>
        </p:spPr>
        <p:txBody>
          <a:bodyPr/>
          <a:lstStyle/>
          <a:p>
            <a:r>
              <a:rPr lang="es-CL" spc="300" dirty="0" smtClean="0">
                <a:solidFill>
                  <a:schemeClr val="bg1"/>
                </a:solidFill>
              </a:rPr>
              <a:t>Acerca de los Profesores . . . </a:t>
            </a:r>
            <a:endParaRPr lang="es-CL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920" y="314302"/>
            <a:ext cx="11990071" cy="1200150"/>
          </a:xfrm>
        </p:spPr>
        <p:txBody>
          <a:bodyPr/>
          <a:lstStyle/>
          <a:p>
            <a:r>
              <a:rPr lang="es-CL" b="1" spc="600" dirty="0" smtClean="0">
                <a:solidFill>
                  <a:schemeClr val="bg1"/>
                </a:solidFill>
              </a:rPr>
              <a:t>Clima  Escolar </a:t>
            </a:r>
            <a:endParaRPr lang="es-CL" b="1" spc="6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4606" y="1814500"/>
            <a:ext cx="12555672" cy="3643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CL" dirty="0" smtClean="0">
                <a:solidFill>
                  <a:schemeClr val="bg1"/>
                </a:solidFill>
              </a:rPr>
              <a:t>   “Es la percepción que tienen los sujetos acerca de las relaciones interpersonales que establecen en el contexto escolar (a nivel de </a:t>
            </a:r>
            <a:br>
              <a:rPr lang="es-CL" dirty="0" smtClean="0">
                <a:solidFill>
                  <a:schemeClr val="bg1"/>
                </a:solidFill>
              </a:rPr>
            </a:br>
            <a:r>
              <a:rPr lang="es-CL" dirty="0" smtClean="0">
                <a:solidFill>
                  <a:schemeClr val="bg1"/>
                </a:solidFill>
              </a:rPr>
              <a:t>aula o de Centro) y el contexto o marco en el cual estas interacciones se dan” </a:t>
            </a:r>
            <a:r>
              <a:rPr lang="es-CL" sz="2400" dirty="0" smtClean="0">
                <a:solidFill>
                  <a:schemeClr val="bg1"/>
                </a:solidFill>
              </a:rPr>
              <a:t>Cornejo y Redondo (2001: 16)</a:t>
            </a:r>
            <a:endParaRPr lang="es-CL" dirty="0" smtClean="0">
              <a:solidFill>
                <a:schemeClr val="bg1"/>
              </a:solidFill>
            </a:endParaRPr>
          </a:p>
        </p:txBody>
      </p:sp>
      <p:pic>
        <p:nvPicPr>
          <p:cNvPr id="6" name="5 Imagen" descr="conflictos mafalda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5332" y="3671888"/>
            <a:ext cx="413930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lase-2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3400" y="2349500"/>
            <a:ext cx="6438900" cy="48514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60358" y="1671624"/>
            <a:ext cx="11323955" cy="1543527"/>
          </a:xfrm>
        </p:spPr>
        <p:txBody>
          <a:bodyPr/>
          <a:lstStyle/>
          <a:p>
            <a:r>
              <a:rPr lang="es-CL" spc="300" dirty="0" smtClean="0">
                <a:solidFill>
                  <a:schemeClr val="bg1"/>
                </a:solidFill>
              </a:rPr>
              <a:t>Acerca de los Estudiantes . . .</a:t>
            </a:r>
            <a:endParaRPr lang="es-CL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spc="300" dirty="0" smtClean="0">
                <a:solidFill>
                  <a:schemeClr val="bg1"/>
                </a:solidFill>
              </a:rPr>
              <a:t>MODELO DE ACTIVIDADES PARA EL MEJORAMIENTO DEL CLIMA EN AULA</a:t>
            </a:r>
            <a:endParaRPr lang="es-CL" b="1" spc="300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31733" y="1671624"/>
          <a:ext cx="13090567" cy="48498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0081"/>
                <a:gridCol w="1487502"/>
                <a:gridCol w="2252660"/>
                <a:gridCol w="2247934"/>
                <a:gridCol w="1357322"/>
                <a:gridCol w="2004987"/>
                <a:gridCol w="1870081"/>
              </a:tblGrid>
              <a:tr h="9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 dirty="0"/>
                        <a:t>Mes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 dirty="0"/>
                        <a:t>Octubre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 dirty="0"/>
                        <a:t>Objetivos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 dirty="0"/>
                        <a:t>Actividad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 dirty="0"/>
                        <a:t>Duración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 dirty="0"/>
                        <a:t>Materiales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 dirty="0"/>
                        <a:t>Observaciones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9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/>
                        <a:t>Semana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800" u="none" strike="noStrike" dirty="0"/>
                        <a:t>1  -    /    /</a:t>
                      </a:r>
                      <a:endParaRPr lang="es-CL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9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/>
                        <a:t>Semana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800" u="none" strike="noStrike" dirty="0"/>
                        <a:t>2  -    /    /</a:t>
                      </a:r>
                      <a:endParaRPr lang="es-CL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9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/>
                        <a:t>Semana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800" u="none" strike="noStrike" dirty="0"/>
                        <a:t>3  -    /    /</a:t>
                      </a:r>
                      <a:endParaRPr lang="es-CL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9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/>
                        <a:t>Semana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800" u="none" strike="noStrike" dirty="0"/>
                        <a:t>4  -    /    /</a:t>
                      </a:r>
                      <a:endParaRPr lang="es-CL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0358" y="171426"/>
            <a:ext cx="11990071" cy="1200150"/>
          </a:xfrm>
        </p:spPr>
        <p:txBody>
          <a:bodyPr/>
          <a:lstStyle/>
          <a:p>
            <a:r>
              <a:rPr lang="es-CL" b="1" spc="300" dirty="0" smtClean="0">
                <a:solidFill>
                  <a:schemeClr val="bg1"/>
                </a:solidFill>
              </a:rPr>
              <a:t>DISTIBUCIÓN MUESTRAL</a:t>
            </a:r>
            <a:endParaRPr lang="es-CL" b="1" spc="300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17482" y="1242996"/>
          <a:ext cx="12358773" cy="54308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5539"/>
                <a:gridCol w="1765539"/>
                <a:gridCol w="1765539"/>
                <a:gridCol w="1765539"/>
                <a:gridCol w="1765539"/>
                <a:gridCol w="1765539"/>
                <a:gridCol w="1765539"/>
              </a:tblGrid>
              <a:tr h="52990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/>
                        <a:t>CURSO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JORNADA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 smtClean="0"/>
                        <a:t>TOTAL</a:t>
                      </a:r>
                      <a:r>
                        <a:rPr lang="es-CL" sz="1800" u="none" strike="noStrike" baseline="0" dirty="0" smtClean="0"/>
                        <a:t> ESTUDIANTES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 smtClean="0"/>
                        <a:t>TOTAL</a:t>
                      </a:r>
                      <a:r>
                        <a:rPr lang="es-CL" sz="1800" u="none" strike="noStrike" baseline="0" dirty="0" smtClean="0"/>
                        <a:t> EST. ENCUESTADOS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 smtClean="0"/>
                        <a:t>% EST. ENCUESTADOS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Nº de Cursos Evaluados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/>
                        <a:t>% ASISTENCIA 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54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/>
                        <a:t>1º Medio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/>
                        <a:t>Mañana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/>
                        <a:t>157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/>
                        <a:t>116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/>
                        <a:t>73,89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/>
                        <a:t>4/4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/>
                        <a:t>81.35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54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2º Medio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/>
                        <a:t>Mañana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151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127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84,11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4/4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85.22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990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Total Evaluados Jornada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 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308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243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78,90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8/8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83.28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5441">
                <a:tc>
                  <a:txBody>
                    <a:bodyPr/>
                    <a:lstStyle/>
                    <a:p>
                      <a:pPr algn="ctr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54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1º Medio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/>
                        <a:t>Tarde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122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75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61,48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3/4   - F -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77.10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54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2º Medio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/>
                        <a:t>Tarde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141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75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/>
                        <a:t>53,19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3/4   - E -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78.47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97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Total Ealuados Jornada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263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150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57,03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6/8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/>
                        <a:t>77.78</a:t>
                      </a:r>
                      <a:endParaRPr lang="es-CL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9799">
                <a:tc>
                  <a:txBody>
                    <a:bodyPr/>
                    <a:lstStyle/>
                    <a:p>
                      <a:pPr algn="ctr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97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/>
                        <a:t>Total Estudiantes Evaluados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/>
                        <a:t>571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/>
                        <a:t>393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/>
                        <a:t>68,83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/>
                        <a:t>14/16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/>
                        <a:t>80.53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60358" y="1671624"/>
            <a:ext cx="11323955" cy="1543527"/>
          </a:xfrm>
        </p:spPr>
        <p:txBody>
          <a:bodyPr/>
          <a:lstStyle/>
          <a:p>
            <a:r>
              <a:rPr lang="es-CL" spc="300" dirty="0" smtClean="0">
                <a:solidFill>
                  <a:schemeClr val="bg1"/>
                </a:solidFill>
              </a:rPr>
              <a:t>Acerca de los Conflictos  . . .</a:t>
            </a:r>
            <a:endParaRPr lang="es-CL" spc="300" dirty="0">
              <a:solidFill>
                <a:schemeClr val="bg1"/>
              </a:solidFill>
            </a:endParaRPr>
          </a:p>
        </p:txBody>
      </p:sp>
      <p:pic>
        <p:nvPicPr>
          <p:cNvPr id="5" name="4 Imagen" descr="conflicto_ed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2324" y="3386136"/>
            <a:ext cx="2714644" cy="2944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13322301" cy="720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322300" cy="720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</TotalTime>
  <Words>860</Words>
  <Application>Microsoft Office PowerPoint</Application>
  <PresentationFormat>Personalizado</PresentationFormat>
  <Paragraphs>168</Paragraphs>
  <Slides>48</Slides>
  <Notes>48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Tema de Office</vt:lpstr>
      <vt:lpstr>   Evaluación Clima Escolar</vt:lpstr>
      <vt:lpstr>Diapositiva 2</vt:lpstr>
      <vt:lpstr> CONVIVENCIA ESCOLAR </vt:lpstr>
      <vt:lpstr>Clima  Escolar </vt:lpstr>
      <vt:lpstr>MODELO DE ACTIVIDADES PARA EL MEJORAMIENTO DEL CLIMA EN AULA</vt:lpstr>
      <vt:lpstr>DISTIBUCIÓN MUESTRAL</vt:lpstr>
      <vt:lpstr>Acerca de los Conflictos  . . .</vt:lpstr>
      <vt:lpstr>Diapositiva 8</vt:lpstr>
      <vt:lpstr>Diapositiva 9</vt:lpstr>
      <vt:lpstr>Diapositiva 10</vt:lpstr>
      <vt:lpstr>Diapositiva 11</vt:lpstr>
      <vt:lpstr>Diapositiva 12</vt:lpstr>
      <vt:lpstr>Acerca de las Redes de Apoyo a las que acuden los Estudiantes . . .</vt:lpstr>
      <vt:lpstr>Diapositiva 14</vt:lpstr>
      <vt:lpstr>Acerca de la Participación y Compromiso de los Estudiantes . . .</vt:lpstr>
      <vt:lpstr>Diapositiva 16</vt:lpstr>
      <vt:lpstr>Diapositiva 17</vt:lpstr>
      <vt:lpstr>Diapositiva 18</vt:lpstr>
      <vt:lpstr>Diapositiva 19</vt:lpstr>
      <vt:lpstr>Acerca de las Relaciones . . . 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Acerca de los Profesores . . . 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Acerca de los Estudiantes . . .</vt:lpstr>
      <vt:lpstr>Diapositiva 43</vt:lpstr>
      <vt:lpstr>Diapositiva 44</vt:lpstr>
      <vt:lpstr>Diapositiva 45</vt:lpstr>
      <vt:lpstr>Diapositiva 46</vt:lpstr>
      <vt:lpstr>Diapositiva 47</vt:lpstr>
      <vt:lpstr>Diapositiva 48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Clima Escolar</dc:title>
  <dc:creator>fantomas</dc:creator>
  <cp:lastModifiedBy>Alain Juliá Montrone</cp:lastModifiedBy>
  <cp:revision>86</cp:revision>
  <dcterms:created xsi:type="dcterms:W3CDTF">2009-08-30T05:53:19Z</dcterms:created>
  <dcterms:modified xsi:type="dcterms:W3CDTF">2009-09-08T19:21:41Z</dcterms:modified>
</cp:coreProperties>
</file>